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38" r:id="rId2"/>
    <p:sldId id="303" r:id="rId3"/>
    <p:sldId id="340" r:id="rId4"/>
    <p:sldId id="332" r:id="rId5"/>
    <p:sldId id="333" r:id="rId6"/>
    <p:sldId id="316" r:id="rId7"/>
    <p:sldId id="320" r:id="rId8"/>
    <p:sldId id="342" r:id="rId9"/>
    <p:sldId id="322" r:id="rId10"/>
    <p:sldId id="324" r:id="rId11"/>
    <p:sldId id="331" r:id="rId12"/>
    <p:sldId id="346" r:id="rId13"/>
    <p:sldId id="318" r:id="rId14"/>
    <p:sldId id="264" r:id="rId15"/>
    <p:sldId id="287" r:id="rId16"/>
    <p:sldId id="334" r:id="rId17"/>
    <p:sldId id="336" r:id="rId18"/>
    <p:sldId id="337" r:id="rId19"/>
    <p:sldId id="341" r:id="rId20"/>
    <p:sldId id="344" r:id="rId21"/>
    <p:sldId id="343" r:id="rId22"/>
    <p:sldId id="34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7CD78-E9C8-4FE9-AA08-B253A6070ADA}" v="29" dt="2017-11-29T06:22:07.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12" autoAdjust="0"/>
  </p:normalViewPr>
  <p:slideViewPr>
    <p:cSldViewPr snapToGrid="0">
      <p:cViewPr varScale="1">
        <p:scale>
          <a:sx n="74" d="100"/>
          <a:sy n="74" d="100"/>
        </p:scale>
        <p:origin x="114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Muktha Beerappa" userId="6f043aa7-7ecd-4e3b-bb39-a33b23a94cc4" providerId="ADAL" clId="{26BFFCF4-4BD4-4677-9BCF-3713702AC8F8}"/>
    <pc:docChg chg="undo modSld">
      <pc:chgData name="Ramesh, Muktha Beerappa" userId="6f043aa7-7ecd-4e3b-bb39-a33b23a94cc4" providerId="ADAL" clId="{26BFFCF4-4BD4-4677-9BCF-3713702AC8F8}" dt="2017-11-29T21:52:47.258" v="181" actId="113"/>
      <pc:docMkLst>
        <pc:docMk/>
      </pc:docMkLst>
      <pc:sldChg chg="addSp delSp modSp modAnim">
        <pc:chgData name="Ramesh, Muktha Beerappa" userId="6f043aa7-7ecd-4e3b-bb39-a33b23a94cc4" providerId="ADAL" clId="{26BFFCF4-4BD4-4677-9BCF-3713702AC8F8}" dt="2017-11-29T21:47:09.969" v="154" actId="113"/>
        <pc:sldMkLst>
          <pc:docMk/>
          <pc:sldMk cId="1470578014" sldId="324"/>
        </pc:sldMkLst>
        <pc:spChg chg="add del mod">
          <ac:chgData name="Ramesh, Muktha Beerappa" userId="6f043aa7-7ecd-4e3b-bb39-a33b23a94cc4" providerId="ADAL" clId="{26BFFCF4-4BD4-4677-9BCF-3713702AC8F8}" dt="2017-11-29T21:45:14.452" v="77" actId="113"/>
          <ac:spMkLst>
            <pc:docMk/>
            <pc:sldMk cId="1470578014" sldId="324"/>
            <ac:spMk id="8" creationId="{8E51C8E7-CA51-4BA9-9C41-08C93BC7D363}"/>
          </ac:spMkLst>
        </pc:spChg>
        <pc:spChg chg="add mod">
          <ac:chgData name="Ramesh, Muktha Beerappa" userId="6f043aa7-7ecd-4e3b-bb39-a33b23a94cc4" providerId="ADAL" clId="{26BFFCF4-4BD4-4677-9BCF-3713702AC8F8}" dt="2017-11-29T21:45:25.473" v="80" actId="1076"/>
          <ac:spMkLst>
            <pc:docMk/>
            <pc:sldMk cId="1470578014" sldId="324"/>
            <ac:spMk id="9" creationId="{79D5CE4F-0D6A-4B2D-8D1F-71DC4F663476}"/>
          </ac:spMkLst>
        </pc:spChg>
        <pc:spChg chg="add mod">
          <ac:chgData name="Ramesh, Muktha Beerappa" userId="6f043aa7-7ecd-4e3b-bb39-a33b23a94cc4" providerId="ADAL" clId="{26BFFCF4-4BD4-4677-9BCF-3713702AC8F8}" dt="2017-11-29T21:46:32.585" v="141" actId="1076"/>
          <ac:spMkLst>
            <pc:docMk/>
            <pc:sldMk cId="1470578014" sldId="324"/>
            <ac:spMk id="19" creationId="{519592A9-BEF5-467C-A791-608D5A97B6D1}"/>
          </ac:spMkLst>
        </pc:spChg>
        <pc:spChg chg="add mod">
          <ac:chgData name="Ramesh, Muktha Beerappa" userId="6f043aa7-7ecd-4e3b-bb39-a33b23a94cc4" providerId="ADAL" clId="{26BFFCF4-4BD4-4677-9BCF-3713702AC8F8}" dt="2017-11-29T21:46:52.667" v="153" actId="20577"/>
          <ac:spMkLst>
            <pc:docMk/>
            <pc:sldMk cId="1470578014" sldId="324"/>
            <ac:spMk id="20" creationId="{503A482E-9B86-4BCD-A790-E2B99A27DF11}"/>
          </ac:spMkLst>
        </pc:spChg>
        <pc:graphicFrameChg chg="modGraphic">
          <ac:chgData name="Ramesh, Muktha Beerappa" userId="6f043aa7-7ecd-4e3b-bb39-a33b23a94cc4" providerId="ADAL" clId="{26BFFCF4-4BD4-4677-9BCF-3713702AC8F8}" dt="2017-11-29T21:36:04.205" v="18" actId="20577"/>
          <ac:graphicFrameMkLst>
            <pc:docMk/>
            <pc:sldMk cId="1470578014" sldId="324"/>
            <ac:graphicFrameMk id="5" creationId="{00000000-0000-0000-0000-000000000000}"/>
          </ac:graphicFrameMkLst>
        </pc:graphicFrameChg>
        <pc:graphicFrameChg chg="modGraphic">
          <ac:chgData name="Ramesh, Muktha Beerappa" userId="6f043aa7-7ecd-4e3b-bb39-a33b23a94cc4" providerId="ADAL" clId="{26BFFCF4-4BD4-4677-9BCF-3713702AC8F8}" dt="2017-11-29T21:37:33.958" v="24" actId="14734"/>
          <ac:graphicFrameMkLst>
            <pc:docMk/>
            <pc:sldMk cId="1470578014" sldId="324"/>
            <ac:graphicFrameMk id="31" creationId="{00000000-0000-0000-0000-000000000000}"/>
          </ac:graphicFrameMkLst>
        </pc:graphicFrameChg>
        <pc:picChg chg="add mod modCrop">
          <ac:chgData name="Ramesh, Muktha Beerappa" userId="6f043aa7-7ecd-4e3b-bb39-a33b23a94cc4" providerId="ADAL" clId="{26BFFCF4-4BD4-4677-9BCF-3713702AC8F8}" dt="2017-11-29T21:40:24.535" v="34" actId="1076"/>
          <ac:picMkLst>
            <pc:docMk/>
            <pc:sldMk cId="1470578014" sldId="324"/>
            <ac:picMk id="3" creationId="{0F490C95-349F-460C-A59C-FD6256142381}"/>
          </ac:picMkLst>
        </pc:picChg>
        <pc:picChg chg="add mod modCrop">
          <ac:chgData name="Ramesh, Muktha Beerappa" userId="6f043aa7-7ecd-4e3b-bb39-a33b23a94cc4" providerId="ADAL" clId="{26BFFCF4-4BD4-4677-9BCF-3713702AC8F8}" dt="2017-11-29T21:44:16.511" v="58" actId="1076"/>
          <ac:picMkLst>
            <pc:docMk/>
            <pc:sldMk cId="1470578014" sldId="324"/>
            <ac:picMk id="6" creationId="{4B2FA6B7-7DFC-417E-A01B-4B11FCDF143F}"/>
          </ac:picMkLst>
        </pc:picChg>
        <pc:picChg chg="add mod modCrop">
          <ac:chgData name="Ramesh, Muktha Beerappa" userId="6f043aa7-7ecd-4e3b-bb39-a33b23a94cc4" providerId="ADAL" clId="{26BFFCF4-4BD4-4677-9BCF-3713702AC8F8}" dt="2017-11-29T21:43:55.528" v="53" actId="1076"/>
          <ac:picMkLst>
            <pc:docMk/>
            <pc:sldMk cId="1470578014" sldId="324"/>
            <ac:picMk id="7" creationId="{4F4E2DEA-63E4-41C2-A396-8787249A190E}"/>
          </ac:picMkLst>
        </pc:picChg>
        <pc:picChg chg="mod">
          <ac:chgData name="Ramesh, Muktha Beerappa" userId="6f043aa7-7ecd-4e3b-bb39-a33b23a94cc4" providerId="ADAL" clId="{26BFFCF4-4BD4-4677-9BCF-3713702AC8F8}" dt="2017-11-29T21:46:28.531" v="140" actId="1076"/>
          <ac:picMkLst>
            <pc:docMk/>
            <pc:sldMk cId="1470578014" sldId="324"/>
            <ac:picMk id="12" creationId="{00000000-0000-0000-0000-000000000000}"/>
          </ac:picMkLst>
        </pc:picChg>
      </pc:sldChg>
      <pc:sldChg chg="modSp">
        <pc:chgData name="Ramesh, Muktha Beerappa" userId="6f043aa7-7ecd-4e3b-bb39-a33b23a94cc4" providerId="ADAL" clId="{26BFFCF4-4BD4-4677-9BCF-3713702AC8F8}" dt="2017-11-29T21:51:32.642" v="155" actId="20577"/>
        <pc:sldMkLst>
          <pc:docMk/>
          <pc:sldMk cId="2780486098" sldId="331"/>
        </pc:sldMkLst>
        <pc:spChg chg="mod">
          <ac:chgData name="Ramesh, Muktha Beerappa" userId="6f043aa7-7ecd-4e3b-bb39-a33b23a94cc4" providerId="ADAL" clId="{26BFFCF4-4BD4-4677-9BCF-3713702AC8F8}" dt="2017-11-29T21:51:32.642" v="155" actId="20577"/>
          <ac:spMkLst>
            <pc:docMk/>
            <pc:sldMk cId="2780486098" sldId="331"/>
            <ac:spMk id="9" creationId="{AE9D978C-94F6-40F0-8B96-160441968975}"/>
          </ac:spMkLst>
        </pc:spChg>
      </pc:sldChg>
      <pc:sldChg chg="addSp modSp">
        <pc:chgData name="Ramesh, Muktha Beerappa" userId="6f043aa7-7ecd-4e3b-bb39-a33b23a94cc4" providerId="ADAL" clId="{26BFFCF4-4BD4-4677-9BCF-3713702AC8F8}" dt="2017-11-29T21:52:47.258" v="181" actId="113"/>
        <pc:sldMkLst>
          <pc:docMk/>
          <pc:sldMk cId="2250974765" sldId="336"/>
        </pc:sldMkLst>
        <pc:spChg chg="add mod">
          <ac:chgData name="Ramesh, Muktha Beerappa" userId="6f043aa7-7ecd-4e3b-bb39-a33b23a94cc4" providerId="ADAL" clId="{26BFFCF4-4BD4-4677-9BCF-3713702AC8F8}" dt="2017-11-29T21:52:47.258" v="181" actId="113"/>
          <ac:spMkLst>
            <pc:docMk/>
            <pc:sldMk cId="2250974765" sldId="336"/>
            <ac:spMk id="3" creationId="{DA1462BB-E69D-4639-A300-FFC75B89B8C5}"/>
          </ac:spMkLst>
        </pc:spChg>
      </pc:sldChg>
      <pc:sldChg chg="modSp">
        <pc:chgData name="Ramesh, Muktha Beerappa" userId="6f043aa7-7ecd-4e3b-bb39-a33b23a94cc4" providerId="ADAL" clId="{26BFFCF4-4BD4-4677-9BCF-3713702AC8F8}" dt="2017-11-29T21:33:09.625" v="1" actId="1036"/>
        <pc:sldMkLst>
          <pc:docMk/>
          <pc:sldMk cId="1808184621" sldId="338"/>
        </pc:sldMkLst>
        <pc:spChg chg="mod">
          <ac:chgData name="Ramesh, Muktha Beerappa" userId="6f043aa7-7ecd-4e3b-bb39-a33b23a94cc4" providerId="ADAL" clId="{26BFFCF4-4BD4-4677-9BCF-3713702AC8F8}" dt="2017-11-29T21:33:09.625" v="1" actId="1036"/>
          <ac:spMkLst>
            <pc:docMk/>
            <pc:sldMk cId="1808184621" sldId="338"/>
            <ac:spMk id="4" creationId="{4357567C-0B5A-4567-AE73-3564792163B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8B2F8-7891-41E5-9E6B-156BC35F3370}" type="datetimeFigureOut">
              <a:rPr lang="en-US" smtClean="0"/>
              <a:t>11/29/2017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40D31-32FA-4C0B-8870-2C0B721165A4}" type="slidenum">
              <a:rPr lang="en-US" smtClean="0"/>
              <a:t>‹#›</a:t>
            </a:fld>
            <a:endParaRPr lang="en-US"/>
          </a:p>
        </p:txBody>
      </p:sp>
    </p:spTree>
    <p:extLst>
      <p:ext uri="{BB962C8B-B14F-4D97-AF65-F5344CB8AC3E}">
        <p14:creationId xmlns:p14="http://schemas.microsoft.com/office/powerpoint/2010/main" val="190179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an.r-project.org/package=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40D31-32FA-4C0B-8870-2C0B721165A4}" type="slidenum">
              <a:rPr lang="en-US" smtClean="0"/>
              <a:t>2</a:t>
            </a:fld>
            <a:endParaRPr lang="en-US"/>
          </a:p>
        </p:txBody>
      </p:sp>
    </p:spTree>
    <p:extLst>
      <p:ext uri="{BB962C8B-B14F-4D97-AF65-F5344CB8AC3E}">
        <p14:creationId xmlns:p14="http://schemas.microsoft.com/office/powerpoint/2010/main" val="37494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how the genre rating has changed over the years. Documentaries like Roger &amp; me (General motors), Beyond the mat (wrestling) are all time favorites and critically acclaimed documentaries. Western classic &amp; actions like the unforgiven, open range are highly rated by both critics and users</a:t>
            </a:r>
          </a:p>
          <a:p>
            <a:endParaRPr lang="en-US"/>
          </a:p>
          <a:p>
            <a:r>
              <a:rPr lang="en-US"/>
              <a:t>We see critics and users have similar ratings for documentaries, western classics, comedy and family movies. However we see a change in trend where users highly rate action, adventure, horror, animation, music movies. </a:t>
            </a:r>
          </a:p>
          <a:p>
            <a:endParaRPr lang="en-US"/>
          </a:p>
          <a:p>
            <a:r>
              <a:rPr lang="en-US"/>
              <a:t>The popularity of adventure, action and animation and </a:t>
            </a:r>
            <a:r>
              <a:rPr lang="en-US" err="1"/>
              <a:t>si</a:t>
            </a:r>
            <a:r>
              <a:rPr lang="en-US"/>
              <a:t>-fi movies seem to have increased after 2000 and all of these are animation &amp;</a:t>
            </a:r>
            <a:r>
              <a:rPr lang="en-US" err="1"/>
              <a:t>vfx</a:t>
            </a:r>
            <a:r>
              <a:rPr lang="en-US"/>
              <a:t> categories.</a:t>
            </a:r>
          </a:p>
          <a:p>
            <a:r>
              <a:rPr lang="en-US"/>
              <a:t>The popularity of music genre leads us to looking at actor popularity on social media. The top 20 popular actors have 7 singers and also actors like </a:t>
            </a:r>
            <a:r>
              <a:rPr lang="en-US" err="1"/>
              <a:t>chris</a:t>
            </a:r>
            <a:r>
              <a:rPr lang="en-US"/>
              <a:t> </a:t>
            </a:r>
            <a:r>
              <a:rPr lang="en-US" err="1"/>
              <a:t>pratt</a:t>
            </a:r>
            <a:r>
              <a:rPr lang="en-US"/>
              <a:t> who gained popularity in small screen and </a:t>
            </a:r>
            <a:r>
              <a:rPr lang="en-US" err="1"/>
              <a:t>dwayne</a:t>
            </a:r>
            <a:r>
              <a:rPr lang="en-US"/>
              <a:t> Johnson who gained popularity in wrestling.</a:t>
            </a:r>
          </a:p>
          <a:p>
            <a:endParaRPr lang="en-US"/>
          </a:p>
          <a:p>
            <a:r>
              <a:rPr lang="en-US"/>
              <a:t>So we look top grossing movies and actor popularity</a:t>
            </a:r>
          </a:p>
          <a:p>
            <a:endParaRPr lang="en-US"/>
          </a:p>
          <a:p>
            <a:r>
              <a:rPr lang="en-US"/>
              <a:t>Si-fi movies in star wars, star trek, transformer movies are user favorites while critics disagree and same with musical movies like step up</a:t>
            </a:r>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11</a:t>
            </a:fld>
            <a:endParaRPr lang="en-US"/>
          </a:p>
        </p:txBody>
      </p:sp>
    </p:spTree>
    <p:extLst>
      <p:ext uri="{BB962C8B-B14F-4D97-AF65-F5344CB8AC3E}">
        <p14:creationId xmlns:p14="http://schemas.microsoft.com/office/powerpoint/2010/main" val="2574408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how the genre rating has changed over the years. Documentaries like Roger &amp; me (General motors), Beyond the mat (wrestling) are all time favorites and critically acclaimed documentaries. Western classic &amp; actions like the unforgiven, open range are highly rated by both critics and users</a:t>
            </a:r>
          </a:p>
          <a:p>
            <a:endParaRPr lang="en-US"/>
          </a:p>
          <a:p>
            <a:r>
              <a:rPr lang="en-US"/>
              <a:t>We see critics and users have similar ratings for documentaries, western classics, comedy and family movies. However we see a change in trend where users highly rate action, adventure, horror, animation, music movies. </a:t>
            </a:r>
          </a:p>
          <a:p>
            <a:endParaRPr lang="en-US"/>
          </a:p>
          <a:p>
            <a:r>
              <a:rPr lang="en-US"/>
              <a:t>The popularity of adventure, action and animation and </a:t>
            </a:r>
            <a:r>
              <a:rPr lang="en-US" err="1"/>
              <a:t>si</a:t>
            </a:r>
            <a:r>
              <a:rPr lang="en-US"/>
              <a:t>-fi movies seem to have increased after 2000 and all of these are animation &amp;</a:t>
            </a:r>
            <a:r>
              <a:rPr lang="en-US" err="1"/>
              <a:t>vfx</a:t>
            </a:r>
            <a:r>
              <a:rPr lang="en-US"/>
              <a:t> categories.</a:t>
            </a:r>
          </a:p>
          <a:p>
            <a:r>
              <a:rPr lang="en-US"/>
              <a:t>The popularity of music genre leads us to looking at actor popularity on social media. The top 20 popular actors have 7 singers and also actors like </a:t>
            </a:r>
            <a:r>
              <a:rPr lang="en-US" err="1"/>
              <a:t>chris</a:t>
            </a:r>
            <a:r>
              <a:rPr lang="en-US"/>
              <a:t> </a:t>
            </a:r>
            <a:r>
              <a:rPr lang="en-US" err="1"/>
              <a:t>pratt</a:t>
            </a:r>
            <a:r>
              <a:rPr lang="en-US"/>
              <a:t> who gained popularity in small screen and </a:t>
            </a:r>
            <a:r>
              <a:rPr lang="en-US" err="1"/>
              <a:t>dwayne</a:t>
            </a:r>
            <a:r>
              <a:rPr lang="en-US"/>
              <a:t> Johnson who gained popularity in wrestling.</a:t>
            </a:r>
          </a:p>
          <a:p>
            <a:endParaRPr lang="en-US"/>
          </a:p>
          <a:p>
            <a:r>
              <a:rPr lang="en-US"/>
              <a:t>So we look top grossing movies and actor popularity</a:t>
            </a:r>
          </a:p>
          <a:p>
            <a:endParaRPr lang="en-US"/>
          </a:p>
          <a:p>
            <a:r>
              <a:rPr lang="en-US"/>
              <a:t>Si-fi movies in star wars, star trek, transformer movies are user favorites while critics disagree and same with musical movies like step up</a:t>
            </a:r>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12</a:t>
            </a:fld>
            <a:endParaRPr lang="en-US"/>
          </a:p>
        </p:txBody>
      </p:sp>
    </p:spTree>
    <p:extLst>
      <p:ext uri="{BB962C8B-B14F-4D97-AF65-F5344CB8AC3E}">
        <p14:creationId xmlns:p14="http://schemas.microsoft.com/office/powerpoint/2010/main" val="200810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actors who are highly popular and then the count of movies and then the revenue</a:t>
            </a:r>
          </a:p>
        </p:txBody>
      </p:sp>
      <p:sp>
        <p:nvSpPr>
          <p:cNvPr id="4" name="Slide Number Placeholder 3"/>
          <p:cNvSpPr>
            <a:spLocks noGrp="1"/>
          </p:cNvSpPr>
          <p:nvPr>
            <p:ph type="sldNum" sz="quarter" idx="10"/>
          </p:nvPr>
        </p:nvSpPr>
        <p:spPr/>
        <p:txBody>
          <a:bodyPr/>
          <a:lstStyle/>
          <a:p>
            <a:fld id="{9D740D31-32FA-4C0B-8870-2C0B721165A4}" type="slidenum">
              <a:rPr lang="en-US" smtClean="0"/>
              <a:t>13</a:t>
            </a:fld>
            <a:endParaRPr lang="en-US"/>
          </a:p>
        </p:txBody>
      </p:sp>
    </p:spTree>
    <p:extLst>
      <p:ext uri="{BB962C8B-B14F-4D97-AF65-F5344CB8AC3E}">
        <p14:creationId xmlns:p14="http://schemas.microsoft.com/office/powerpoint/2010/main" val="768172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Taking</a:t>
            </a:r>
            <a:r>
              <a:rPr lang="en-US" baseline="0"/>
              <a:t> inflation into consideration we can see that the average amount invested in movies has increased a little over time</a:t>
            </a:r>
          </a:p>
        </p:txBody>
      </p:sp>
      <p:sp>
        <p:nvSpPr>
          <p:cNvPr id="4" name="Slide Number Placeholder 3"/>
          <p:cNvSpPr>
            <a:spLocks noGrp="1"/>
          </p:cNvSpPr>
          <p:nvPr>
            <p:ph type="sldNum" sz="quarter" idx="10"/>
          </p:nvPr>
        </p:nvSpPr>
        <p:spPr/>
        <p:txBody>
          <a:bodyPr/>
          <a:lstStyle/>
          <a:p>
            <a:fld id="{9D740D31-32FA-4C0B-8870-2C0B721165A4}" type="slidenum">
              <a:rPr lang="en-US" smtClean="0"/>
              <a:t>14</a:t>
            </a:fld>
            <a:endParaRPr lang="en-US"/>
          </a:p>
        </p:txBody>
      </p:sp>
    </p:spTree>
    <p:extLst>
      <p:ext uri="{BB962C8B-B14F-4D97-AF65-F5344CB8AC3E}">
        <p14:creationId xmlns:p14="http://schemas.microsoft.com/office/powerpoint/2010/main" val="164898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 is based</a:t>
            </a:r>
            <a:r>
              <a:rPr lang="en-US" baseline="0"/>
              <a:t> on studios which have made at least 10 movies.</a:t>
            </a:r>
          </a:p>
          <a:p>
            <a:r>
              <a:rPr lang="en-US"/>
              <a:t>From this graph we can see that Paramount pictures was one of the first studios to produce movies in the 1960’s and still is one</a:t>
            </a:r>
            <a:r>
              <a:rPr lang="en-US" baseline="0"/>
              <a:t> of the studios that produces the most number of movies</a:t>
            </a:r>
            <a:r>
              <a:rPr lang="en-US"/>
              <a:t>.</a:t>
            </a:r>
          </a:p>
          <a:p>
            <a:r>
              <a:rPr lang="en-US" baseline="0"/>
              <a:t>Columbia Pictures , Universal Pictures and Twentieth Century Fox Studios seem to be the other prominent production houses.  </a:t>
            </a:r>
          </a:p>
          <a:p>
            <a:r>
              <a:rPr lang="en-US" baseline="0"/>
              <a:t>Note – examples for profits, add to PPT</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15</a:t>
            </a:fld>
            <a:endParaRPr lang="en-US"/>
          </a:p>
        </p:txBody>
      </p:sp>
    </p:spTree>
    <p:extLst>
      <p:ext uri="{BB962C8B-B14F-4D97-AF65-F5344CB8AC3E}">
        <p14:creationId xmlns:p14="http://schemas.microsoft.com/office/powerpoint/2010/main" val="1431130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sentiment analysis of the movies produced to date using the plot summary for each movie.</a:t>
            </a:r>
          </a:p>
          <a:p>
            <a:r>
              <a:rPr lang="en-US"/>
              <a:t>Out of the eight emotions represented here, there are a few positive emotions like trust, joy, anticipation and surprise and few negative emotions like fear, disgust, anger, sadness. </a:t>
            </a:r>
          </a:p>
          <a:p>
            <a:r>
              <a:rPr lang="en-US"/>
              <a:t>As you can see from the graph, two of the topmost emotions are trust and fear – which are two diametrically opposite emotions really. </a:t>
            </a:r>
          </a:p>
          <a:p>
            <a:r>
              <a:rPr lang="en-US"/>
              <a:t>library used is </a:t>
            </a:r>
            <a:r>
              <a:rPr lang="en-US" err="1"/>
              <a:t>syuzhet</a:t>
            </a:r>
            <a:r>
              <a:rPr lang="en-US"/>
              <a:t> for sentiment analysis. </a:t>
            </a:r>
          </a:p>
          <a:p>
            <a:r>
              <a:rPr lang="en-US"/>
              <a:t>NRC emotion lexicon (National Research Council of Canada) used in </a:t>
            </a:r>
            <a:r>
              <a:rPr lang="en-US" err="1"/>
              <a:t>syuzhet</a:t>
            </a:r>
            <a:r>
              <a:rPr lang="en-US"/>
              <a:t> package. Word-Emotion association done by crowdsourcing via Amazon Mechanical Turk.</a:t>
            </a:r>
          </a:p>
          <a:p>
            <a:r>
              <a:rPr lang="en-US"/>
              <a:t>Citation - Ingo </a:t>
            </a:r>
            <a:r>
              <a:rPr lang="en-US" err="1"/>
              <a:t>Feinerer</a:t>
            </a:r>
            <a:r>
              <a:rPr lang="en-US"/>
              <a:t> and Kurt Hornik (2017). tm: Text Mining Package. R package version 0.7-2. </a:t>
            </a:r>
            <a:r>
              <a:rPr lang="en-US">
                <a:hlinkClick r:id="rId3"/>
              </a:rPr>
              <a:t>https://CRAN.R-project.org/package=tm</a:t>
            </a:r>
          </a:p>
        </p:txBody>
      </p:sp>
      <p:sp>
        <p:nvSpPr>
          <p:cNvPr id="4" name="Slide Number Placeholder 3"/>
          <p:cNvSpPr>
            <a:spLocks noGrp="1"/>
          </p:cNvSpPr>
          <p:nvPr>
            <p:ph type="sldNum" sz="quarter" idx="10"/>
          </p:nvPr>
        </p:nvSpPr>
        <p:spPr/>
        <p:txBody>
          <a:bodyPr/>
          <a:lstStyle/>
          <a:p>
            <a:fld id="{9D740D31-32FA-4C0B-8870-2C0B721165A4}" type="slidenum">
              <a:rPr lang="en-US" smtClean="0"/>
              <a:t>16</a:t>
            </a:fld>
            <a:endParaRPr lang="en-US"/>
          </a:p>
        </p:txBody>
      </p:sp>
    </p:spTree>
    <p:extLst>
      <p:ext uri="{BB962C8B-B14F-4D97-AF65-F5344CB8AC3E}">
        <p14:creationId xmlns:p14="http://schemas.microsoft.com/office/powerpoint/2010/main" val="101327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doing a text mining on the keywords used frequently in the movies, we can see that “relationship” occurs most times. Thus we can infer that the ‘trust’ emotion as seen in the sentiment analysis corresponds to this keyword. We also have the keyword “love” coming close behind “relationship”. </a:t>
            </a:r>
          </a:p>
          <a:p>
            <a:r>
              <a:rPr lang="en-US"/>
              <a:t>We saw that “fear” was a close second in the sentiment analysis – here in the keyword analysis we can see how the keywords “war” can correspond to the emotion of fear. There is also “loss” and “dystopia” in the list which correspond to the negative emotion of fear.</a:t>
            </a:r>
          </a:p>
        </p:txBody>
      </p:sp>
      <p:sp>
        <p:nvSpPr>
          <p:cNvPr id="4" name="Slide Number Placeholder 3"/>
          <p:cNvSpPr>
            <a:spLocks noGrp="1"/>
          </p:cNvSpPr>
          <p:nvPr>
            <p:ph type="sldNum" sz="quarter" idx="10"/>
          </p:nvPr>
        </p:nvSpPr>
        <p:spPr/>
        <p:txBody>
          <a:bodyPr/>
          <a:lstStyle/>
          <a:p>
            <a:fld id="{9D740D31-32FA-4C0B-8870-2C0B721165A4}" type="slidenum">
              <a:rPr lang="en-US" smtClean="0"/>
              <a:t>17</a:t>
            </a:fld>
            <a:endParaRPr lang="en-US"/>
          </a:p>
        </p:txBody>
      </p:sp>
    </p:spTree>
    <p:extLst>
      <p:ext uri="{BB962C8B-B14F-4D97-AF65-F5344CB8AC3E}">
        <p14:creationId xmlns:p14="http://schemas.microsoft.com/office/powerpoint/2010/main" val="423131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found Trust and Fear, the positive and a negative emotion, in the sentiment analysis. But do the movie makers promote their movies the same way? Are movies that show war, violence, dystopian future, relationship loss promoted as such? Or do producers do positive marketing? </a:t>
            </a:r>
          </a:p>
          <a:p>
            <a:r>
              <a:rPr lang="en-US"/>
              <a:t>Well, we did a word cloud and sentiment analysis on the most used words in the taglines that are used to promote the movie and appear on posters and billboards. </a:t>
            </a:r>
          </a:p>
          <a:p>
            <a:r>
              <a:rPr lang="en-US"/>
              <a:t>Not surprisingly, the top emotions represented are the positive ones – joy, anticipation, trust.</a:t>
            </a:r>
          </a:p>
        </p:txBody>
      </p:sp>
      <p:sp>
        <p:nvSpPr>
          <p:cNvPr id="4" name="Slide Number Placeholder 3"/>
          <p:cNvSpPr>
            <a:spLocks noGrp="1"/>
          </p:cNvSpPr>
          <p:nvPr>
            <p:ph type="sldNum" sz="quarter" idx="10"/>
          </p:nvPr>
        </p:nvSpPr>
        <p:spPr/>
        <p:txBody>
          <a:bodyPr/>
          <a:lstStyle/>
          <a:p>
            <a:fld id="{9D740D31-32FA-4C0B-8870-2C0B721165A4}" type="slidenum">
              <a:rPr lang="en-US" smtClean="0"/>
              <a:t>18</a:t>
            </a:fld>
            <a:endParaRPr lang="en-US"/>
          </a:p>
        </p:txBody>
      </p:sp>
    </p:spTree>
    <p:extLst>
      <p:ext uri="{BB962C8B-B14F-4D97-AF65-F5344CB8AC3E}">
        <p14:creationId xmlns:p14="http://schemas.microsoft.com/office/powerpoint/2010/main" val="2570629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Applications</a:t>
            </a:r>
          </a:p>
          <a:p>
            <a:r>
              <a:rPr lang="en-US"/>
              <a:t>Netflix – predict which movies to purchase the rights for, depending on actors, genre, social media popularity</a:t>
            </a:r>
          </a:p>
          <a:p>
            <a:r>
              <a:rPr lang="en-US"/>
              <a:t>Movie theaters can decide on which movies to invest in – show timings, increase number of shows</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19</a:t>
            </a:fld>
            <a:endParaRPr lang="en-US"/>
          </a:p>
        </p:txBody>
      </p:sp>
    </p:spTree>
    <p:extLst>
      <p:ext uri="{BB962C8B-B14F-4D97-AF65-F5344CB8AC3E}">
        <p14:creationId xmlns:p14="http://schemas.microsoft.com/office/powerpoint/2010/main" val="4135558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font</a:t>
            </a:r>
          </a:p>
        </p:txBody>
      </p:sp>
      <p:sp>
        <p:nvSpPr>
          <p:cNvPr id="4" name="Slide Number Placeholder 3"/>
          <p:cNvSpPr>
            <a:spLocks noGrp="1"/>
          </p:cNvSpPr>
          <p:nvPr>
            <p:ph type="sldNum" sz="quarter" idx="10"/>
          </p:nvPr>
        </p:nvSpPr>
        <p:spPr/>
        <p:txBody>
          <a:bodyPr/>
          <a:lstStyle/>
          <a:p>
            <a:fld id="{9D740D31-32FA-4C0B-8870-2C0B721165A4}" type="slidenum">
              <a:rPr lang="en-US" smtClean="0"/>
              <a:t>20</a:t>
            </a:fld>
            <a:endParaRPr lang="en-US"/>
          </a:p>
        </p:txBody>
      </p:sp>
    </p:spTree>
    <p:extLst>
      <p:ext uri="{BB962C8B-B14F-4D97-AF65-F5344CB8AC3E}">
        <p14:creationId xmlns:p14="http://schemas.microsoft.com/office/powerpoint/2010/main" val="134933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Amongst Directors who have produced more than 8 movies in our dataset Christopher Nolan stands out. He has the highest ratings as compared to the other directors. Steven Spielberg is the director for most number of movies.</a:t>
            </a:r>
          </a:p>
          <a:p>
            <a:r>
              <a:rPr lang="en-US"/>
              <a:t>NOTE_ Add descriptive table </a:t>
            </a:r>
          </a:p>
          <a:p>
            <a:endParaRPr lang="en-US"/>
          </a:p>
          <a:p>
            <a:r>
              <a:rPr lang="en-US"/>
              <a:t>Leonardo </a:t>
            </a:r>
            <a:r>
              <a:rPr lang="en-US" err="1"/>
              <a:t>Dicaprio</a:t>
            </a:r>
            <a:r>
              <a:rPr lang="en-US"/>
              <a:t> is the most highly rated actor </a:t>
            </a:r>
          </a:p>
          <a:p>
            <a:r>
              <a:rPr lang="en-US"/>
              <a:t> NOTE _ Add the descriptive table and order by count of movies done</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3</a:t>
            </a:fld>
            <a:endParaRPr lang="en-US"/>
          </a:p>
        </p:txBody>
      </p:sp>
    </p:spTree>
    <p:extLst>
      <p:ext uri="{BB962C8B-B14F-4D97-AF65-F5344CB8AC3E}">
        <p14:creationId xmlns:p14="http://schemas.microsoft.com/office/powerpoint/2010/main" val="36172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bold</a:t>
            </a:r>
          </a:p>
        </p:txBody>
      </p:sp>
      <p:sp>
        <p:nvSpPr>
          <p:cNvPr id="4" name="Slide Number Placeholder 3"/>
          <p:cNvSpPr>
            <a:spLocks noGrp="1"/>
          </p:cNvSpPr>
          <p:nvPr>
            <p:ph type="sldNum" sz="quarter" idx="10"/>
          </p:nvPr>
        </p:nvSpPr>
        <p:spPr/>
        <p:txBody>
          <a:bodyPr/>
          <a:lstStyle/>
          <a:p>
            <a:fld id="{9D740D31-32FA-4C0B-8870-2C0B721165A4}" type="slidenum">
              <a:rPr lang="en-US" smtClean="0"/>
              <a:t>4</a:t>
            </a:fld>
            <a:endParaRPr lang="en-US"/>
          </a:p>
        </p:txBody>
      </p:sp>
    </p:spTree>
    <p:extLst>
      <p:ext uri="{BB962C8B-B14F-4D97-AF65-F5344CB8AC3E}">
        <p14:creationId xmlns:p14="http://schemas.microsoft.com/office/powerpoint/2010/main" val="202142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the wordings bolder</a:t>
            </a:r>
          </a:p>
        </p:txBody>
      </p:sp>
      <p:sp>
        <p:nvSpPr>
          <p:cNvPr id="4" name="Slide Number Placeholder 3"/>
          <p:cNvSpPr>
            <a:spLocks noGrp="1"/>
          </p:cNvSpPr>
          <p:nvPr>
            <p:ph type="sldNum" sz="quarter" idx="10"/>
          </p:nvPr>
        </p:nvSpPr>
        <p:spPr/>
        <p:txBody>
          <a:bodyPr/>
          <a:lstStyle/>
          <a:p>
            <a:fld id="{9D740D31-32FA-4C0B-8870-2C0B721165A4}" type="slidenum">
              <a:rPr lang="en-US" smtClean="0"/>
              <a:t>5</a:t>
            </a:fld>
            <a:endParaRPr lang="en-US"/>
          </a:p>
        </p:txBody>
      </p:sp>
    </p:spTree>
    <p:extLst>
      <p:ext uri="{BB962C8B-B14F-4D97-AF65-F5344CB8AC3E}">
        <p14:creationId xmlns:p14="http://schemas.microsoft.com/office/powerpoint/2010/main" val="423561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IMDB Scores we can say that movies rated around 7 are the most</a:t>
            </a:r>
            <a:r>
              <a:rPr lang="en-US" baseline="0"/>
              <a:t> profitable movies. </a:t>
            </a:r>
          </a:p>
          <a:p>
            <a:r>
              <a:rPr lang="en-US" baseline="0"/>
              <a:t>Highly rated movies seem to be less profitable in comparison to those that are rated around 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can see that in general the profit increases with an increase in budget up to one point after which it becomes stagnant. </a:t>
            </a:r>
          </a:p>
          <a:p>
            <a:r>
              <a:rPr lang="en-US" baseline="0"/>
              <a:t>NOTE _ make it more </a:t>
            </a:r>
            <a:r>
              <a:rPr lang="en-US" baseline="0" err="1"/>
              <a:t>colourful</a:t>
            </a:r>
            <a:endParaRPr lang="en-US" baseline="0"/>
          </a:p>
          <a:p>
            <a:r>
              <a:rPr lang="en-US" baseline="0"/>
              <a:t>Find examples</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6</a:t>
            </a:fld>
            <a:endParaRPr lang="en-US"/>
          </a:p>
        </p:txBody>
      </p:sp>
    </p:spTree>
    <p:extLst>
      <p:ext uri="{BB962C8B-B14F-4D97-AF65-F5344CB8AC3E}">
        <p14:creationId xmlns:p14="http://schemas.microsoft.com/office/powerpoint/2010/main" val="21788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Profit=revenue/budget. To eliminate the inflation of budget and profit over the years. Although documentaries is a very small genre they seem to make a high average profit ratio of 5.178 may be by selling rights to television and other streaming services in the recent years. Other high average profit genres are horror=4.096, Science fiction, romance, action and mystery. We notice a trend of genres using animation and vfx technologies making good profit overall</a:t>
            </a:r>
          </a:p>
          <a:p>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7</a:t>
            </a:fld>
            <a:endParaRPr lang="en-US"/>
          </a:p>
        </p:txBody>
      </p:sp>
    </p:spTree>
    <p:extLst>
      <p:ext uri="{BB962C8B-B14F-4D97-AF65-F5344CB8AC3E}">
        <p14:creationId xmlns:p14="http://schemas.microsoft.com/office/powerpoint/2010/main" val="235690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Association rules btw actors and directors</a:t>
            </a:r>
            <a:r>
              <a:rPr lang="en-US" baseline="0"/>
              <a:t> which leads to profitability. </a:t>
            </a:r>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8</a:t>
            </a:fld>
            <a:endParaRPr lang="en-US"/>
          </a:p>
        </p:txBody>
      </p:sp>
    </p:spTree>
    <p:extLst>
      <p:ext uri="{BB962C8B-B14F-4D97-AF65-F5344CB8AC3E}">
        <p14:creationId xmlns:p14="http://schemas.microsoft.com/office/powerpoint/2010/main" val="208443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stats</a:t>
            </a:r>
          </a:p>
        </p:txBody>
      </p:sp>
      <p:sp>
        <p:nvSpPr>
          <p:cNvPr id="4" name="Slide Number Placeholder 3"/>
          <p:cNvSpPr>
            <a:spLocks noGrp="1"/>
          </p:cNvSpPr>
          <p:nvPr>
            <p:ph type="sldNum" sz="quarter" idx="10"/>
          </p:nvPr>
        </p:nvSpPr>
        <p:spPr/>
        <p:txBody>
          <a:bodyPr/>
          <a:lstStyle/>
          <a:p>
            <a:fld id="{9D740D31-32FA-4C0B-8870-2C0B721165A4}" type="slidenum">
              <a:rPr lang="en-US" smtClean="0"/>
              <a:t>9</a:t>
            </a:fld>
            <a:endParaRPr lang="en-US"/>
          </a:p>
        </p:txBody>
      </p:sp>
    </p:spTree>
    <p:extLst>
      <p:ext uri="{BB962C8B-B14F-4D97-AF65-F5344CB8AC3E}">
        <p14:creationId xmlns:p14="http://schemas.microsoft.com/office/powerpoint/2010/main" val="2168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try some examples:</a:t>
            </a:r>
          </a:p>
          <a:p>
            <a:endParaRPr lang="en-US"/>
          </a:p>
          <a:p>
            <a:r>
              <a:rPr lang="en-US"/>
              <a:t>False +</a:t>
            </a:r>
            <a:r>
              <a:rPr lang="en-US" err="1"/>
              <a:t>ve</a:t>
            </a:r>
            <a:r>
              <a:rPr lang="en-US"/>
              <a:t> Rates: 40%</a:t>
            </a:r>
          </a:p>
          <a:p>
            <a:r>
              <a:rPr lang="en-US" err="1"/>
              <a:t>Fale</a:t>
            </a:r>
            <a:r>
              <a:rPr lang="en-US"/>
              <a:t> </a:t>
            </a:r>
            <a:r>
              <a:rPr lang="mr-IN"/>
              <a:t>–</a:t>
            </a:r>
            <a:r>
              <a:rPr lang="en-US" err="1"/>
              <a:t>ve</a:t>
            </a:r>
            <a:r>
              <a:rPr lang="en-US" baseline="0"/>
              <a:t> Rates: 11.6%</a:t>
            </a:r>
            <a:endParaRPr lang="en-US"/>
          </a:p>
          <a:p>
            <a:endParaRPr lang="en-US"/>
          </a:p>
        </p:txBody>
      </p:sp>
      <p:sp>
        <p:nvSpPr>
          <p:cNvPr id="4" name="Slide Number Placeholder 3"/>
          <p:cNvSpPr>
            <a:spLocks noGrp="1"/>
          </p:cNvSpPr>
          <p:nvPr>
            <p:ph type="sldNum" sz="quarter" idx="10"/>
          </p:nvPr>
        </p:nvSpPr>
        <p:spPr/>
        <p:txBody>
          <a:bodyPr/>
          <a:lstStyle/>
          <a:p>
            <a:fld id="{9D740D31-32FA-4C0B-8870-2C0B721165A4}" type="slidenum">
              <a:rPr lang="en-US" smtClean="0"/>
              <a:t>10</a:t>
            </a:fld>
            <a:endParaRPr lang="en-US"/>
          </a:p>
        </p:txBody>
      </p:sp>
    </p:spTree>
    <p:extLst>
      <p:ext uri="{BB962C8B-B14F-4D97-AF65-F5344CB8AC3E}">
        <p14:creationId xmlns:p14="http://schemas.microsoft.com/office/powerpoint/2010/main" val="847466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04BF-95AF-4D70-8749-F8FC89B1A7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D0B527-3190-41C5-98F9-FB47B557A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45EBD-8A71-49CD-95FE-7FCD368B40EF}"/>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109EB2D7-2A95-49DD-9708-29B904C0C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BC91A-CABB-4FAB-890F-B1962B58C37F}"/>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284834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E69-F44E-4B32-B2DA-7FC0D66DDC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956A9-68FF-44E2-8CC7-AEA06E9DD9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4E7B8-3DB7-4E4C-BC0A-7A6A6E485692}"/>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C8650CB7-849D-4751-87A2-936C84332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2EA3E-D13A-4D88-8BA4-6EC7B080A827}"/>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40600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7C4F0-7ABD-491E-8A55-7C996F9DD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42ABB-F94C-4FC6-B601-CFDEA8055B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281E-14FD-4FC3-B029-86A7CA9B1818}"/>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00A6836F-4DB3-41C5-B002-AB312A4B1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DE63D-A3AE-4AC9-AA60-5B58009A9288}"/>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67135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0A6C-39A9-4AE6-9745-E161838C7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A6CE0-214F-4ADB-AC6C-6F78FEF31E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075C1-0A92-49AF-861B-079432C163ED}"/>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D757BD32-6B95-4DB6-AC66-EC5C294E0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E3372-2735-4C03-9538-CF2D9443F7F7}"/>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117903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C083-ADE2-4029-9781-5460B03C2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FE329B-E873-4C68-90D6-996781A11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E6AE2E-72E4-4928-A830-FEB58CAA7441}"/>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63965502-A416-4966-AC8E-DCA4D3897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5C743-4465-4AA6-9C54-EC593E7A672D}"/>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937968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A20-180C-4148-91E4-65D90278F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911D5-F7E1-41E5-AB88-0C4138BDAE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E1A483-FEE4-42DF-8CB3-0ECA64F3F7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B0FD5-EA7A-485B-824E-D36C2AB9E7EA}"/>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6" name="Footer Placeholder 5">
            <a:extLst>
              <a:ext uri="{FF2B5EF4-FFF2-40B4-BE49-F238E27FC236}">
                <a16:creationId xmlns:a16="http://schemas.microsoft.com/office/drawing/2014/main" id="{8F16AF1E-8A18-43B5-8D22-C04B7B8AD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8CE67-98B2-4968-AB55-7AADAC2DE8CF}"/>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91398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1CD1-E52E-458E-BBCC-3DD78F24FD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12D55E-BAAB-472E-8764-E83058A40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0E01C6-8A3C-412F-BE85-493687B5BB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9287D-67FD-4EC8-9B56-5A13EECA73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AAFB65-0E17-416C-83F9-840948EF2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07B4B-619B-4F94-9026-F8160CC6163C}"/>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8" name="Footer Placeholder 7">
            <a:extLst>
              <a:ext uri="{FF2B5EF4-FFF2-40B4-BE49-F238E27FC236}">
                <a16:creationId xmlns:a16="http://schemas.microsoft.com/office/drawing/2014/main" id="{66FA8FC3-CEE8-47EB-81C2-4828516F8F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9C99FA-A90A-48E1-8D2B-04E41C290C64}"/>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401841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8636-461A-4009-8C1C-ADB32F125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5C19E-E692-403F-BCEC-0C9B9744D0AB}"/>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4" name="Footer Placeholder 3">
            <a:extLst>
              <a:ext uri="{FF2B5EF4-FFF2-40B4-BE49-F238E27FC236}">
                <a16:creationId xmlns:a16="http://schemas.microsoft.com/office/drawing/2014/main" id="{949FA84F-B60A-45B2-B678-510AE84FCA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3FD62A-895B-426A-A5CA-0752B521B24D}"/>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99950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827ED-8696-421D-A34F-FA910FB2B290}"/>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3" name="Footer Placeholder 2">
            <a:extLst>
              <a:ext uri="{FF2B5EF4-FFF2-40B4-BE49-F238E27FC236}">
                <a16:creationId xmlns:a16="http://schemas.microsoft.com/office/drawing/2014/main" id="{9FCDAC04-511C-4420-877B-7ED2689244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4AF942-EF4C-464E-BE3F-F22F07215719}"/>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217720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3644-3B64-4409-A66A-19A89E25A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736863-BCD4-4B3D-8F41-D1E6EBCDD6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95ABD6-0850-4A17-8EBD-E4A8621DD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76BBA9-5F5B-4056-B5DC-B90AC82258AA}"/>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6" name="Footer Placeholder 5">
            <a:extLst>
              <a:ext uri="{FF2B5EF4-FFF2-40B4-BE49-F238E27FC236}">
                <a16:creationId xmlns:a16="http://schemas.microsoft.com/office/drawing/2014/main" id="{0B66B2B5-659C-4BF6-ABB4-C46AA7C5F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DBEDF-0A69-4218-90BF-660A31000804}"/>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79811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681A-4661-4003-92D8-6C7A634E8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D1E30-8A45-4D90-BB38-70F62CE3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08D0F8-37E2-4A3B-BE8D-398FC2865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F85D63-3257-482E-AD35-9EB290BDBB14}"/>
              </a:ext>
            </a:extLst>
          </p:cNvPr>
          <p:cNvSpPr>
            <a:spLocks noGrp="1"/>
          </p:cNvSpPr>
          <p:nvPr>
            <p:ph type="dt" sz="half" idx="10"/>
          </p:nvPr>
        </p:nvSpPr>
        <p:spPr/>
        <p:txBody>
          <a:bodyPr/>
          <a:lstStyle/>
          <a:p>
            <a:fld id="{2BBA74BF-0E91-4B6E-8538-A8AF2672EBDE}" type="datetimeFigureOut">
              <a:rPr lang="en-US" smtClean="0"/>
              <a:t>11/29/2017</a:t>
            </a:fld>
            <a:endParaRPr lang="en-US"/>
          </a:p>
        </p:txBody>
      </p:sp>
      <p:sp>
        <p:nvSpPr>
          <p:cNvPr id="6" name="Footer Placeholder 5">
            <a:extLst>
              <a:ext uri="{FF2B5EF4-FFF2-40B4-BE49-F238E27FC236}">
                <a16:creationId xmlns:a16="http://schemas.microsoft.com/office/drawing/2014/main" id="{1D62293B-7D6F-4660-9D66-57C9BCE120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B1E22-C3C6-435C-9B49-712E3F49F8A1}"/>
              </a:ext>
            </a:extLst>
          </p:cNvPr>
          <p:cNvSpPr>
            <a:spLocks noGrp="1"/>
          </p:cNvSpPr>
          <p:nvPr>
            <p:ph type="sldNum" sz="quarter" idx="12"/>
          </p:nvPr>
        </p:nvSpPr>
        <p:spPr/>
        <p:txBody>
          <a:bodyPr/>
          <a:lstStyle/>
          <a:p>
            <a:fld id="{D5EB6A90-5CDD-463C-BB07-8B87564A7F9F}" type="slidenum">
              <a:rPr lang="en-US" smtClean="0"/>
              <a:t>‹#›</a:t>
            </a:fld>
            <a:endParaRPr lang="en-US"/>
          </a:p>
        </p:txBody>
      </p:sp>
    </p:spTree>
    <p:extLst>
      <p:ext uri="{BB962C8B-B14F-4D97-AF65-F5344CB8AC3E}">
        <p14:creationId xmlns:p14="http://schemas.microsoft.com/office/powerpoint/2010/main" val="3508006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55711-B5A8-420C-913E-38340508B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E0FB54-DF30-420D-8E6D-899904D95E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16E4B-DA36-473C-8C0B-2735B2B7C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A74BF-0E91-4B6E-8538-A8AF2672EBDE}" type="datetimeFigureOut">
              <a:rPr lang="en-US" smtClean="0"/>
              <a:t>11/29/2017</a:t>
            </a:fld>
            <a:endParaRPr lang="en-US"/>
          </a:p>
        </p:txBody>
      </p:sp>
      <p:sp>
        <p:nvSpPr>
          <p:cNvPr id="5" name="Footer Placeholder 4">
            <a:extLst>
              <a:ext uri="{FF2B5EF4-FFF2-40B4-BE49-F238E27FC236}">
                <a16:creationId xmlns:a16="http://schemas.microsoft.com/office/drawing/2014/main" id="{A77E852B-D944-4270-8D7A-2BA0C9967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3AEB14-DCAA-4A26-9E55-0C31E5245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B6A90-5CDD-463C-BB07-8B87564A7F9F}" type="slidenum">
              <a:rPr lang="en-US" smtClean="0"/>
              <a:t>‹#›</a:t>
            </a:fld>
            <a:endParaRPr lang="en-US"/>
          </a:p>
        </p:txBody>
      </p:sp>
    </p:spTree>
    <p:extLst>
      <p:ext uri="{BB962C8B-B14F-4D97-AF65-F5344CB8AC3E}">
        <p14:creationId xmlns:p14="http://schemas.microsoft.com/office/powerpoint/2010/main" val="353029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357567C-0B5A-4567-AE73-3564792163B3}"/>
              </a:ext>
            </a:extLst>
          </p:cNvPr>
          <p:cNvSpPr>
            <a:spLocks noGrp="1"/>
          </p:cNvSpPr>
          <p:nvPr>
            <p:ph type="ctrTitle"/>
          </p:nvPr>
        </p:nvSpPr>
        <p:spPr>
          <a:xfrm>
            <a:off x="1524000" y="2256759"/>
            <a:ext cx="9144000" cy="1564716"/>
          </a:xfrm>
        </p:spPr>
        <p:txBody>
          <a:bodyPr>
            <a:normAutofit fontScale="90000"/>
          </a:bodyPr>
          <a:lstStyle/>
          <a:p>
            <a:r>
              <a:rPr lang="en-US" sz="5400" b="1"/>
              <a:t>BUAN 6356 </a:t>
            </a:r>
            <a:br>
              <a:rPr lang="en-US">
                <a:latin typeface="+mj-ea"/>
                <a:cs typeface="+mj-ea"/>
              </a:rPr>
            </a:br>
            <a:r>
              <a:rPr lang="en-US" sz="5400" b="1"/>
              <a:t> Movie Analytics using R </a:t>
            </a:r>
          </a:p>
        </p:txBody>
      </p:sp>
      <p:sp>
        <p:nvSpPr>
          <p:cNvPr id="5" name="Subtitle 4">
            <a:extLst>
              <a:ext uri="{FF2B5EF4-FFF2-40B4-BE49-F238E27FC236}">
                <a16:creationId xmlns:a16="http://schemas.microsoft.com/office/drawing/2014/main" id="{D2530FDC-E332-46A5-AD00-74BB087769A8}"/>
              </a:ext>
            </a:extLst>
          </p:cNvPr>
          <p:cNvSpPr>
            <a:spLocks noGrp="1"/>
          </p:cNvSpPr>
          <p:nvPr>
            <p:ph type="subTitle" idx="1"/>
          </p:nvPr>
        </p:nvSpPr>
        <p:spPr>
          <a:xfrm>
            <a:off x="1524000" y="3947050"/>
            <a:ext cx="9144000" cy="572583"/>
          </a:xfrm>
        </p:spPr>
        <p:txBody>
          <a:bodyPr vert="horz" lIns="91440" tIns="45720" rIns="91440" bIns="45720" rtlCol="0" anchor="ctr">
            <a:normAutofit/>
          </a:bodyPr>
          <a:lstStyle/>
          <a:p>
            <a:r>
              <a:rPr lang="en-US" sz="2800" b="1"/>
              <a:t>Presented by Group 11</a:t>
            </a:r>
          </a:p>
        </p:txBody>
      </p:sp>
    </p:spTree>
    <p:extLst>
      <p:ext uri="{BB962C8B-B14F-4D97-AF65-F5344CB8AC3E}">
        <p14:creationId xmlns:p14="http://schemas.microsoft.com/office/powerpoint/2010/main" val="1808184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6" y="799148"/>
            <a:ext cx="10044113" cy="5535086"/>
          </a:xfrm>
          <a:prstGeom prst="rect">
            <a:avLst/>
          </a:prstGeom>
        </p:spPr>
      </p:pic>
      <p:sp>
        <p:nvSpPr>
          <p:cNvPr id="2" name="Title 1">
            <a:extLst>
              <a:ext uri="{FF2B5EF4-FFF2-40B4-BE49-F238E27FC236}">
                <a16:creationId xmlns:a16="http://schemas.microsoft.com/office/drawing/2014/main" id="{2B01354C-7A65-42C1-8900-A5DAC2358573}"/>
              </a:ext>
            </a:extLst>
          </p:cNvPr>
          <p:cNvSpPr>
            <a:spLocks noGrp="1"/>
          </p:cNvSpPr>
          <p:nvPr>
            <p:ph type="title"/>
          </p:nvPr>
        </p:nvSpPr>
        <p:spPr>
          <a:xfrm>
            <a:off x="838200" y="365126"/>
            <a:ext cx="4090988" cy="463550"/>
          </a:xfrm>
        </p:spPr>
        <p:txBody>
          <a:bodyPr>
            <a:normAutofit/>
          </a:bodyPr>
          <a:lstStyle/>
          <a:p>
            <a:r>
              <a:rPr lang="en-US" sz="1800" b="1"/>
              <a:t>Decision Tree – Actor/Director</a:t>
            </a:r>
          </a:p>
        </p:txBody>
      </p:sp>
      <p:graphicFrame>
        <p:nvGraphicFramePr>
          <p:cNvPr id="4" name="Table 3"/>
          <p:cNvGraphicFramePr>
            <a:graphicFrameLocks noGrp="1"/>
          </p:cNvGraphicFramePr>
          <p:nvPr>
            <p:extLst>
              <p:ext uri="{D42A27DB-BD31-4B8C-83A1-F6EECF244321}">
                <p14:modId xmlns:p14="http://schemas.microsoft.com/office/powerpoint/2010/main" val="1097517766"/>
              </p:ext>
            </p:extLst>
          </p:nvPr>
        </p:nvGraphicFramePr>
        <p:xfrm>
          <a:off x="8639969" y="557212"/>
          <a:ext cx="2808287" cy="769620"/>
        </p:xfrm>
        <a:graphic>
          <a:graphicData uri="http://schemas.openxmlformats.org/drawingml/2006/table">
            <a:tbl>
              <a:tblPr/>
              <a:tblGrid>
                <a:gridCol w="604755">
                  <a:extLst>
                    <a:ext uri="{9D8B030D-6E8A-4147-A177-3AD203B41FA5}">
                      <a16:colId xmlns:a16="http://schemas.microsoft.com/office/drawing/2014/main" val="20000"/>
                    </a:ext>
                  </a:extLst>
                </a:gridCol>
                <a:gridCol w="994022">
                  <a:extLst>
                    <a:ext uri="{9D8B030D-6E8A-4147-A177-3AD203B41FA5}">
                      <a16:colId xmlns:a16="http://schemas.microsoft.com/office/drawing/2014/main" val="20001"/>
                    </a:ext>
                  </a:extLst>
                </a:gridCol>
                <a:gridCol w="604755">
                  <a:extLst>
                    <a:ext uri="{9D8B030D-6E8A-4147-A177-3AD203B41FA5}">
                      <a16:colId xmlns:a16="http://schemas.microsoft.com/office/drawing/2014/main" val="20002"/>
                    </a:ext>
                  </a:extLst>
                </a:gridCol>
                <a:gridCol w="604755">
                  <a:extLst>
                    <a:ext uri="{9D8B030D-6E8A-4147-A177-3AD203B41FA5}">
                      <a16:colId xmlns:a16="http://schemas.microsoft.com/office/drawing/2014/main" val="20003"/>
                    </a:ext>
                  </a:extLst>
                </a:gridCol>
              </a:tblGrid>
              <a:tr h="265114">
                <a:tc>
                  <a:txBody>
                    <a:bodyPr/>
                    <a:lstStyle/>
                    <a:p>
                      <a:pPr algn="l" fontAlgn="b"/>
                      <a:r>
                        <a:rPr lang="en-US" sz="1200" b="1" i="0" u="none" strike="noStrike">
                          <a:solidFill>
                            <a:srgbClr val="000000"/>
                          </a:solidFill>
                          <a:effectLst/>
                          <a:latin typeface="Calibri" charset="0"/>
                        </a:rPr>
                        <a:t>Dataset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 of the Total Data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Accuracy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Errorrate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8772">
                <a:tc>
                  <a:txBody>
                    <a:bodyPr/>
                    <a:lstStyle/>
                    <a:p>
                      <a:pPr algn="l" fontAlgn="b"/>
                      <a:r>
                        <a:rPr lang="en-US" sz="1200" b="0" i="0" u="none" strike="noStrike">
                          <a:solidFill>
                            <a:srgbClr val="000000"/>
                          </a:solidFill>
                          <a:effectLst/>
                          <a:latin typeface="Calibri" charset="0"/>
                        </a:rPr>
                        <a:t>Train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96.9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3.1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8772">
                <a:tc>
                  <a:txBody>
                    <a:bodyPr/>
                    <a:lstStyle/>
                    <a:p>
                      <a:pPr algn="l" fontAlgn="b"/>
                      <a:r>
                        <a:rPr lang="en-US" sz="1200" b="0" i="0" u="none" strike="noStrike">
                          <a:solidFill>
                            <a:srgbClr val="000000"/>
                          </a:solidFill>
                          <a:effectLst/>
                          <a:latin typeface="Calibri" charset="0"/>
                        </a:rPr>
                        <a:t>Test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1200" b="0" i="0" u="none" strike="noStrike">
                          <a:solidFill>
                            <a:srgbClr val="000000"/>
                          </a:solidFill>
                          <a:effectLst/>
                          <a:latin typeface="Calibri" charset="0"/>
                        </a:rPr>
                        <a:t>84.14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1200" b="0" i="0" u="none" strike="noStrike">
                          <a:solidFill>
                            <a:srgbClr val="000000"/>
                          </a:solidFill>
                          <a:effectLst/>
                          <a:latin typeface="Calibri" charset="0"/>
                        </a:rPr>
                        <a:t>15.86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7816963"/>
              </p:ext>
            </p:extLst>
          </p:nvPr>
        </p:nvGraphicFramePr>
        <p:xfrm>
          <a:off x="7213599" y="1760854"/>
          <a:ext cx="4978401" cy="406400"/>
        </p:xfrm>
        <a:graphic>
          <a:graphicData uri="http://schemas.openxmlformats.org/drawingml/2006/table">
            <a:tbl>
              <a:tblPr/>
              <a:tblGrid>
                <a:gridCol w="1246980">
                  <a:extLst>
                    <a:ext uri="{9D8B030D-6E8A-4147-A177-3AD203B41FA5}">
                      <a16:colId xmlns:a16="http://schemas.microsoft.com/office/drawing/2014/main" val="20000"/>
                    </a:ext>
                  </a:extLst>
                </a:gridCol>
                <a:gridCol w="1113715">
                  <a:extLst>
                    <a:ext uri="{9D8B030D-6E8A-4147-A177-3AD203B41FA5}">
                      <a16:colId xmlns:a16="http://schemas.microsoft.com/office/drawing/2014/main" val="20001"/>
                    </a:ext>
                  </a:extLst>
                </a:gridCol>
                <a:gridCol w="961412">
                  <a:extLst>
                    <a:ext uri="{9D8B030D-6E8A-4147-A177-3AD203B41FA5}">
                      <a16:colId xmlns:a16="http://schemas.microsoft.com/office/drawing/2014/main" val="20002"/>
                    </a:ext>
                  </a:extLst>
                </a:gridCol>
                <a:gridCol w="828147">
                  <a:extLst>
                    <a:ext uri="{9D8B030D-6E8A-4147-A177-3AD203B41FA5}">
                      <a16:colId xmlns:a16="http://schemas.microsoft.com/office/drawing/2014/main" val="20003"/>
                    </a:ext>
                  </a:extLst>
                </a:gridCol>
                <a:gridCol w="828147">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200" b="0" i="0" u="none" strike="noStrike" dirty="0">
                          <a:solidFill>
                            <a:srgbClr val="000000"/>
                          </a:solidFill>
                          <a:effectLst/>
                          <a:latin typeface="Calibri" charset="0"/>
                        </a:rPr>
                        <a:t>The Insider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charset="0"/>
                        </a:rPr>
                        <a:t>Michael Mann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Al Pacino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uk-UA" sz="1200" b="0" i="0" u="none" strike="noStrike" dirty="0">
                          <a:solidFill>
                            <a:srgbClr val="000000"/>
                          </a:solidFill>
                          <a:effectLst/>
                          <a:latin typeface="Calibri" charset="0"/>
                        </a:rPr>
                        <a:t>151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8" name="Straight Arrow Connector 17"/>
          <p:cNvCxnSpPr/>
          <p:nvPr/>
        </p:nvCxnSpPr>
        <p:spPr>
          <a:xfrm flipH="1">
            <a:off x="3629025" y="1728788"/>
            <a:ext cx="857250" cy="771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757488" y="3566691"/>
            <a:ext cx="285750" cy="4052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475711100"/>
              </p:ext>
            </p:extLst>
          </p:nvPr>
        </p:nvGraphicFramePr>
        <p:xfrm>
          <a:off x="7213598" y="4895746"/>
          <a:ext cx="4978401" cy="756920"/>
        </p:xfrm>
        <a:graphic>
          <a:graphicData uri="http://schemas.openxmlformats.org/drawingml/2006/table">
            <a:tbl>
              <a:tblPr/>
              <a:tblGrid>
                <a:gridCol w="1587501">
                  <a:extLst>
                    <a:ext uri="{9D8B030D-6E8A-4147-A177-3AD203B41FA5}">
                      <a16:colId xmlns:a16="http://schemas.microsoft.com/office/drawing/2014/main" val="20000"/>
                    </a:ext>
                  </a:extLst>
                </a:gridCol>
                <a:gridCol w="1539121">
                  <a:extLst>
                    <a:ext uri="{9D8B030D-6E8A-4147-A177-3AD203B41FA5}">
                      <a16:colId xmlns:a16="http://schemas.microsoft.com/office/drawing/2014/main" val="20001"/>
                    </a:ext>
                  </a:extLst>
                </a:gridCol>
                <a:gridCol w="548209">
                  <a:extLst>
                    <a:ext uri="{9D8B030D-6E8A-4147-A177-3AD203B41FA5}">
                      <a16:colId xmlns:a16="http://schemas.microsoft.com/office/drawing/2014/main" val="20002"/>
                    </a:ext>
                  </a:extLst>
                </a:gridCol>
                <a:gridCol w="903437">
                  <a:extLst>
                    <a:ext uri="{9D8B030D-6E8A-4147-A177-3AD203B41FA5}">
                      <a16:colId xmlns:a16="http://schemas.microsoft.com/office/drawing/2014/main" val="20003"/>
                    </a:ext>
                  </a:extLst>
                </a:gridCol>
                <a:gridCol w="400133">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algn="l" fontAlgn="b"/>
                      <a:r>
                        <a:rPr lang="en-US" sz="1200" b="0" i="0" u="none" strike="noStrike">
                          <a:solidFill>
                            <a:srgbClr val="000000"/>
                          </a:solidFill>
                          <a:effectLst/>
                          <a:latin typeface="Calibri" charset="0"/>
                        </a:rPr>
                        <a:t>There is Something about Mary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Bobby </a:t>
                      </a:r>
                      <a:r>
                        <a:rPr lang="en-US" sz="1200" b="0" i="0" u="none" strike="noStrike" err="1">
                          <a:solidFill>
                            <a:srgbClr val="000000"/>
                          </a:solidFill>
                          <a:effectLst/>
                          <a:latin typeface="Calibri" charset="0"/>
                        </a:rPr>
                        <a:t>Farrely</a:t>
                      </a:r>
                      <a:endParaRPr lang="en-US" sz="1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Cameron Diaz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fi-FI" sz="1200" b="0" i="0" u="none" strike="noStrike">
                          <a:solidFill>
                            <a:srgbClr val="000000"/>
                          </a:solidFill>
                          <a:effectLst/>
                          <a:latin typeface="Calibri" charset="0"/>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28" name="Straight Arrow Connector 27"/>
          <p:cNvCxnSpPr/>
          <p:nvPr/>
        </p:nvCxnSpPr>
        <p:spPr>
          <a:xfrm>
            <a:off x="5572125" y="1760854"/>
            <a:ext cx="914400" cy="582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15150" y="3171825"/>
            <a:ext cx="457200" cy="597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ext uri="{D42A27DB-BD31-4B8C-83A1-F6EECF244321}">
                <p14:modId xmlns:p14="http://schemas.microsoft.com/office/powerpoint/2010/main" val="1632919303"/>
              </p:ext>
            </p:extLst>
          </p:nvPr>
        </p:nvGraphicFramePr>
        <p:xfrm>
          <a:off x="7942262" y="3128960"/>
          <a:ext cx="4203700" cy="756920"/>
        </p:xfrm>
        <a:graphic>
          <a:graphicData uri="http://schemas.openxmlformats.org/drawingml/2006/table">
            <a:tbl>
              <a:tblPr/>
              <a:tblGrid>
                <a:gridCol w="1039010">
                  <a:extLst>
                    <a:ext uri="{9D8B030D-6E8A-4147-A177-3AD203B41FA5}">
                      <a16:colId xmlns:a16="http://schemas.microsoft.com/office/drawing/2014/main" val="20000"/>
                    </a:ext>
                  </a:extLst>
                </a:gridCol>
                <a:gridCol w="989521">
                  <a:extLst>
                    <a:ext uri="{9D8B030D-6E8A-4147-A177-3AD203B41FA5}">
                      <a16:colId xmlns:a16="http://schemas.microsoft.com/office/drawing/2014/main" val="20001"/>
                    </a:ext>
                  </a:extLst>
                </a:gridCol>
                <a:gridCol w="585873">
                  <a:extLst>
                    <a:ext uri="{9D8B030D-6E8A-4147-A177-3AD203B41FA5}">
                      <a16:colId xmlns:a16="http://schemas.microsoft.com/office/drawing/2014/main" val="20002"/>
                    </a:ext>
                  </a:extLst>
                </a:gridCol>
                <a:gridCol w="826720">
                  <a:extLst>
                    <a:ext uri="{9D8B030D-6E8A-4147-A177-3AD203B41FA5}">
                      <a16:colId xmlns:a16="http://schemas.microsoft.com/office/drawing/2014/main" val="20003"/>
                    </a:ext>
                  </a:extLst>
                </a:gridCol>
                <a:gridCol w="762576">
                  <a:extLst>
                    <a:ext uri="{9D8B030D-6E8A-4147-A177-3AD203B41FA5}">
                      <a16:colId xmlns:a16="http://schemas.microsoft.com/office/drawing/2014/main" val="20004"/>
                    </a:ext>
                  </a:extLst>
                </a:gridCol>
              </a:tblGrid>
              <a:tr h="203200">
                <a:tc>
                  <a:txBody>
                    <a:bodyPr/>
                    <a:lstStyle/>
                    <a:p>
                      <a:pPr algn="l" fontAlgn="b"/>
                      <a:r>
                        <a:rPr lang="en-US" sz="1200" b="1" i="0" u="none" strike="noStrike">
                          <a:solidFill>
                            <a:srgbClr val="000000"/>
                          </a:solidFill>
                          <a:effectLst/>
                          <a:latin typeface="Calibri" charset="0"/>
                        </a:rPr>
                        <a:t>Title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Director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charset="0"/>
                        </a:rPr>
                        <a:t>Director Code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charset="0"/>
                        </a:rPr>
                        <a:t>Actor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err="1">
                          <a:solidFill>
                            <a:srgbClr val="000000"/>
                          </a:solidFill>
                          <a:effectLst/>
                          <a:latin typeface="Calibri" charset="0"/>
                        </a:rPr>
                        <a:t>ActorCode</a:t>
                      </a:r>
                      <a:endParaRPr lang="en-US" sz="1200" b="1"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3984">
                <a:tc>
                  <a:txBody>
                    <a:bodyPr/>
                    <a:lstStyle/>
                    <a:p>
                      <a:pPr algn="l" fontAlgn="b"/>
                      <a:r>
                        <a:rPr lang="en-US" sz="1200" b="0" i="0" u="none" strike="noStrike">
                          <a:solidFill>
                            <a:srgbClr val="000000"/>
                          </a:solidFill>
                          <a:effectLst/>
                          <a:latin typeface="Calibri" charset="0"/>
                        </a:rPr>
                        <a:t>The Accountant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Gavin O Connor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charset="0"/>
                        </a:rPr>
                        <a:t>45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charset="0"/>
                        </a:rPr>
                        <a:t>Ben Affleck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Calibri" charset="0"/>
                        </a:rPr>
                        <a:t>169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33" name="Straight Arrow Connector 32"/>
          <p:cNvCxnSpPr/>
          <p:nvPr/>
        </p:nvCxnSpPr>
        <p:spPr>
          <a:xfrm flipH="1">
            <a:off x="3900488" y="1964054"/>
            <a:ext cx="800100" cy="679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14775" y="3470566"/>
            <a:ext cx="357188" cy="240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490C95-349F-460C-A59C-FD6256142381}"/>
              </a:ext>
            </a:extLst>
          </p:cNvPr>
          <p:cNvPicPr>
            <a:picLocks noChangeAspect="1"/>
          </p:cNvPicPr>
          <p:nvPr/>
        </p:nvPicPr>
        <p:blipFill rotWithShape="1">
          <a:blip r:embed="rId4"/>
          <a:srcRect l="12883" t="49584" r="74556" b="37964"/>
          <a:stretch/>
        </p:blipFill>
        <p:spPr>
          <a:xfrm>
            <a:off x="-114986" y="5480234"/>
            <a:ext cx="1292206" cy="854000"/>
          </a:xfrm>
          <a:prstGeom prst="rect">
            <a:avLst/>
          </a:prstGeom>
        </p:spPr>
      </p:pic>
      <p:pic>
        <p:nvPicPr>
          <p:cNvPr id="6" name="Picture 5">
            <a:extLst>
              <a:ext uri="{FF2B5EF4-FFF2-40B4-BE49-F238E27FC236}">
                <a16:creationId xmlns:a16="http://schemas.microsoft.com/office/drawing/2014/main" id="{4B2FA6B7-7DFC-417E-A01B-4B11FCDF143F}"/>
              </a:ext>
            </a:extLst>
          </p:cNvPr>
          <p:cNvPicPr>
            <a:picLocks noChangeAspect="1"/>
          </p:cNvPicPr>
          <p:nvPr/>
        </p:nvPicPr>
        <p:blipFill rotWithShape="1">
          <a:blip r:embed="rId5"/>
          <a:srcRect l="13309" t="56662" r="74730" b="31838"/>
          <a:stretch/>
        </p:blipFill>
        <p:spPr>
          <a:xfrm>
            <a:off x="1414956" y="5556422"/>
            <a:ext cx="1230442" cy="701624"/>
          </a:xfrm>
          <a:prstGeom prst="rect">
            <a:avLst/>
          </a:prstGeom>
        </p:spPr>
      </p:pic>
      <p:pic>
        <p:nvPicPr>
          <p:cNvPr id="7" name="Picture 6">
            <a:extLst>
              <a:ext uri="{FF2B5EF4-FFF2-40B4-BE49-F238E27FC236}">
                <a16:creationId xmlns:a16="http://schemas.microsoft.com/office/drawing/2014/main" id="{4F4E2DEA-63E4-41C2-A396-8787249A190E}"/>
              </a:ext>
            </a:extLst>
          </p:cNvPr>
          <p:cNvPicPr>
            <a:picLocks noChangeAspect="1"/>
          </p:cNvPicPr>
          <p:nvPr/>
        </p:nvPicPr>
        <p:blipFill rotWithShape="1">
          <a:blip r:embed="rId6"/>
          <a:srcRect l="13202" t="43753" r="74837" b="43794"/>
          <a:stretch/>
        </p:blipFill>
        <p:spPr>
          <a:xfrm>
            <a:off x="2934085" y="5480234"/>
            <a:ext cx="1230442" cy="854000"/>
          </a:xfrm>
          <a:prstGeom prst="rect">
            <a:avLst/>
          </a:prstGeom>
        </p:spPr>
      </p:pic>
      <p:sp>
        <p:nvSpPr>
          <p:cNvPr id="9" name="TextBox 8">
            <a:extLst>
              <a:ext uri="{FF2B5EF4-FFF2-40B4-BE49-F238E27FC236}">
                <a16:creationId xmlns:a16="http://schemas.microsoft.com/office/drawing/2014/main" id="{79D5CE4F-0D6A-4B2D-8D1F-71DC4F663476}"/>
              </a:ext>
            </a:extLst>
          </p:cNvPr>
          <p:cNvSpPr txBox="1"/>
          <p:nvPr/>
        </p:nvSpPr>
        <p:spPr>
          <a:xfrm>
            <a:off x="-84128" y="5172457"/>
            <a:ext cx="995785" cy="307777"/>
          </a:xfrm>
          <a:prstGeom prst="rect">
            <a:avLst/>
          </a:prstGeom>
          <a:noFill/>
        </p:spPr>
        <p:txBody>
          <a:bodyPr wrap="none" rtlCol="0">
            <a:spAutoFit/>
          </a:bodyPr>
          <a:lstStyle/>
          <a:p>
            <a:r>
              <a:rPr lang="en-US" sz="1400" dirty="0"/>
              <a:t>The Insider</a:t>
            </a:r>
          </a:p>
        </p:txBody>
      </p:sp>
      <p:sp>
        <p:nvSpPr>
          <p:cNvPr id="19" name="TextBox 18">
            <a:extLst>
              <a:ext uri="{FF2B5EF4-FFF2-40B4-BE49-F238E27FC236}">
                <a16:creationId xmlns:a16="http://schemas.microsoft.com/office/drawing/2014/main" id="{519592A9-BEF5-467C-A791-608D5A97B6D1}"/>
              </a:ext>
            </a:extLst>
          </p:cNvPr>
          <p:cNvSpPr txBox="1"/>
          <p:nvPr/>
        </p:nvSpPr>
        <p:spPr>
          <a:xfrm>
            <a:off x="1327606" y="5064735"/>
            <a:ext cx="1633837" cy="523220"/>
          </a:xfrm>
          <a:prstGeom prst="rect">
            <a:avLst/>
          </a:prstGeom>
          <a:noFill/>
        </p:spPr>
        <p:txBody>
          <a:bodyPr wrap="square" rtlCol="0">
            <a:spAutoFit/>
          </a:bodyPr>
          <a:lstStyle/>
          <a:p>
            <a:r>
              <a:rPr lang="en-US" sz="1400" dirty="0"/>
              <a:t>There is Something about Mary</a:t>
            </a:r>
          </a:p>
        </p:txBody>
      </p:sp>
      <p:sp>
        <p:nvSpPr>
          <p:cNvPr id="20" name="TextBox 19">
            <a:extLst>
              <a:ext uri="{FF2B5EF4-FFF2-40B4-BE49-F238E27FC236}">
                <a16:creationId xmlns:a16="http://schemas.microsoft.com/office/drawing/2014/main" id="{503A482E-9B86-4BCD-A790-E2B99A27DF11}"/>
              </a:ext>
            </a:extLst>
          </p:cNvPr>
          <p:cNvSpPr txBox="1"/>
          <p:nvPr/>
        </p:nvSpPr>
        <p:spPr>
          <a:xfrm>
            <a:off x="2879499" y="5120317"/>
            <a:ext cx="1331839" cy="307777"/>
          </a:xfrm>
          <a:prstGeom prst="rect">
            <a:avLst/>
          </a:prstGeom>
          <a:noFill/>
        </p:spPr>
        <p:txBody>
          <a:bodyPr wrap="none" rtlCol="0">
            <a:spAutoFit/>
          </a:bodyPr>
          <a:lstStyle/>
          <a:p>
            <a:r>
              <a:rPr lang="en-US" sz="1400" dirty="0"/>
              <a:t>The Accountant</a:t>
            </a:r>
          </a:p>
        </p:txBody>
      </p:sp>
    </p:spTree>
    <p:extLst>
      <p:ext uri="{BB962C8B-B14F-4D97-AF65-F5344CB8AC3E}">
        <p14:creationId xmlns:p14="http://schemas.microsoft.com/office/powerpoint/2010/main" val="147057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9D978C-94F6-40F0-8B96-160441968975}"/>
              </a:ext>
            </a:extLst>
          </p:cNvPr>
          <p:cNvSpPr txBox="1"/>
          <p:nvPr/>
        </p:nvSpPr>
        <p:spPr>
          <a:xfrm>
            <a:off x="160338" y="5745383"/>
            <a:ext cx="1169347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highlight>
                  <a:srgbClr val="000000"/>
                </a:highlight>
              </a:rPr>
              <a:t>Similar User and Critic  Rating – Documentary, Western</a:t>
            </a:r>
          </a:p>
          <a:p>
            <a:pPr algn="ctr"/>
            <a:r>
              <a:rPr lang="en-US" b="1" dirty="0">
                <a:solidFill>
                  <a:schemeClr val="bg1"/>
                </a:solidFill>
                <a:highlight>
                  <a:srgbClr val="000000"/>
                </a:highlight>
              </a:rPr>
              <a:t>User Favorite- Sci-fi, Action, Adventure &amp; Music</a:t>
            </a:r>
          </a:p>
        </p:txBody>
      </p:sp>
      <p:pic>
        <p:nvPicPr>
          <p:cNvPr id="2" name="Picture 2">
            <a:extLst>
              <a:ext uri="{FF2B5EF4-FFF2-40B4-BE49-F238E27FC236}">
                <a16:creationId xmlns:a16="http://schemas.microsoft.com/office/drawing/2014/main" id="{A9EA4C3E-D5F9-49CD-910C-974D02EF2B1A}"/>
              </a:ext>
            </a:extLst>
          </p:cNvPr>
          <p:cNvPicPr>
            <a:picLocks noChangeAspect="1"/>
          </p:cNvPicPr>
          <p:nvPr/>
        </p:nvPicPr>
        <p:blipFill rotWithShape="1">
          <a:blip r:embed="rId4"/>
          <a:srcRect b="7896"/>
          <a:stretch/>
        </p:blipFill>
        <p:spPr>
          <a:xfrm>
            <a:off x="160338" y="323850"/>
            <a:ext cx="5940425" cy="5081527"/>
          </a:xfrm>
          <a:prstGeom prst="rect">
            <a:avLst/>
          </a:prstGeom>
        </p:spPr>
      </p:pic>
      <p:pic>
        <p:nvPicPr>
          <p:cNvPr id="4" name="Picture 5">
            <a:extLst>
              <a:ext uri="{FF2B5EF4-FFF2-40B4-BE49-F238E27FC236}">
                <a16:creationId xmlns:a16="http://schemas.microsoft.com/office/drawing/2014/main" id="{908FC65A-484D-4117-9477-249FED3FDBA9}"/>
              </a:ext>
            </a:extLst>
          </p:cNvPr>
          <p:cNvPicPr>
            <a:picLocks noChangeAspect="1"/>
          </p:cNvPicPr>
          <p:nvPr/>
        </p:nvPicPr>
        <p:blipFill rotWithShape="1">
          <a:blip r:embed="rId5"/>
          <a:srcRect l="208" b="6765"/>
          <a:stretch/>
        </p:blipFill>
        <p:spPr>
          <a:xfrm>
            <a:off x="6099175" y="323849"/>
            <a:ext cx="6043613" cy="5081528"/>
          </a:xfrm>
          <a:prstGeom prst="rect">
            <a:avLst/>
          </a:prstGeom>
        </p:spPr>
      </p:pic>
    </p:spTree>
    <p:extLst>
      <p:ext uri="{BB962C8B-B14F-4D97-AF65-F5344CB8AC3E}">
        <p14:creationId xmlns:p14="http://schemas.microsoft.com/office/powerpoint/2010/main" val="27804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9D978C-94F6-40F0-8B96-160441968975}"/>
              </a:ext>
            </a:extLst>
          </p:cNvPr>
          <p:cNvSpPr txBox="1"/>
          <p:nvPr/>
        </p:nvSpPr>
        <p:spPr>
          <a:xfrm>
            <a:off x="133350" y="5143500"/>
            <a:ext cx="1169347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Similar User and Critic  Rating – Documentary, Western</a:t>
            </a:r>
          </a:p>
          <a:p>
            <a:pPr algn="ctr"/>
            <a:r>
              <a:rPr lang="en-US"/>
              <a:t>User Favorite- Si-fi, Action, Adventure &amp; Music</a:t>
            </a:r>
          </a:p>
        </p:txBody>
      </p:sp>
      <p:pic>
        <p:nvPicPr>
          <p:cNvPr id="2" name="Picture 2">
            <a:extLst>
              <a:ext uri="{FF2B5EF4-FFF2-40B4-BE49-F238E27FC236}">
                <a16:creationId xmlns:a16="http://schemas.microsoft.com/office/drawing/2014/main" id="{A9EA4C3E-D5F9-49CD-910C-974D02EF2B1A}"/>
              </a:ext>
            </a:extLst>
          </p:cNvPr>
          <p:cNvPicPr>
            <a:picLocks noChangeAspect="1"/>
          </p:cNvPicPr>
          <p:nvPr/>
        </p:nvPicPr>
        <p:blipFill rotWithShape="1">
          <a:blip r:embed="rId3"/>
          <a:srcRect b="7896"/>
          <a:stretch/>
        </p:blipFill>
        <p:spPr>
          <a:xfrm>
            <a:off x="160338" y="323850"/>
            <a:ext cx="5940425" cy="4412751"/>
          </a:xfrm>
          <a:prstGeom prst="rect">
            <a:avLst/>
          </a:prstGeom>
        </p:spPr>
      </p:pic>
      <p:pic>
        <p:nvPicPr>
          <p:cNvPr id="4" name="Picture 5">
            <a:extLst>
              <a:ext uri="{FF2B5EF4-FFF2-40B4-BE49-F238E27FC236}">
                <a16:creationId xmlns:a16="http://schemas.microsoft.com/office/drawing/2014/main" id="{908FC65A-484D-4117-9477-249FED3FDBA9}"/>
              </a:ext>
            </a:extLst>
          </p:cNvPr>
          <p:cNvPicPr>
            <a:picLocks noChangeAspect="1"/>
          </p:cNvPicPr>
          <p:nvPr/>
        </p:nvPicPr>
        <p:blipFill rotWithShape="1">
          <a:blip r:embed="rId4"/>
          <a:srcRect l="208" b="6765"/>
          <a:stretch/>
        </p:blipFill>
        <p:spPr>
          <a:xfrm>
            <a:off x="6099175" y="257175"/>
            <a:ext cx="6043613" cy="4389659"/>
          </a:xfrm>
          <a:prstGeom prst="rect">
            <a:avLst/>
          </a:prstGeom>
        </p:spPr>
      </p:pic>
      <p:pic>
        <p:nvPicPr>
          <p:cNvPr id="3" name="Picture 4">
            <a:extLst>
              <a:ext uri="{FF2B5EF4-FFF2-40B4-BE49-F238E27FC236}">
                <a16:creationId xmlns:a16="http://schemas.microsoft.com/office/drawing/2014/main" id="{680121F4-B822-45B2-BB7D-14011BEA00C6}"/>
              </a:ext>
            </a:extLst>
          </p:cNvPr>
          <p:cNvPicPr>
            <a:picLocks noChangeAspect="1"/>
          </p:cNvPicPr>
          <p:nvPr/>
        </p:nvPicPr>
        <p:blipFill>
          <a:blip r:embed="rId5"/>
          <a:stretch>
            <a:fillRect/>
          </a:stretch>
        </p:blipFill>
        <p:spPr>
          <a:xfrm>
            <a:off x="200025" y="114300"/>
            <a:ext cx="11715498" cy="6746875"/>
          </a:xfrm>
          <a:prstGeom prst="rect">
            <a:avLst/>
          </a:prstGeom>
        </p:spPr>
      </p:pic>
    </p:spTree>
    <p:extLst>
      <p:ext uri="{BB962C8B-B14F-4D97-AF65-F5344CB8AC3E}">
        <p14:creationId xmlns:p14="http://schemas.microsoft.com/office/powerpoint/2010/main" val="387846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B5EAB7E2-8B12-40BE-A657-558C3CE279B5}"/>
              </a:ext>
            </a:extLst>
          </p:cNvPr>
          <p:cNvPicPr>
            <a:picLocks noChangeAspect="1"/>
          </p:cNvPicPr>
          <p:nvPr/>
        </p:nvPicPr>
        <p:blipFill rotWithShape="1">
          <a:blip r:embed="rId3"/>
          <a:srcRect b="13998"/>
          <a:stretch/>
        </p:blipFill>
        <p:spPr>
          <a:xfrm>
            <a:off x="6254095" y="3661603"/>
            <a:ext cx="5514772" cy="2727161"/>
          </a:xfrm>
          <a:prstGeom prst="rect">
            <a:avLst/>
          </a:prstGeom>
        </p:spPr>
      </p:pic>
      <p:cxnSp>
        <p:nvCxnSpPr>
          <p:cNvPr id="12" name="Straight Connector 11">
            <a:extLst>
              <a:ext uri="{FF2B5EF4-FFF2-40B4-BE49-F238E27FC236}">
                <a16:creationId xmlns:a16="http://schemas.microsoft.com/office/drawing/2014/main" id="{91B6081D-D3E8-4209-B85B-EB1C655A627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social media post&#10;&#10;Description generated with very high confidence">
            <a:extLst>
              <a:ext uri="{FF2B5EF4-FFF2-40B4-BE49-F238E27FC236}">
                <a16:creationId xmlns:a16="http://schemas.microsoft.com/office/drawing/2014/main" id="{BA4ED20C-EEE8-4A35-9E37-BE185FBBED52}"/>
              </a:ext>
            </a:extLst>
          </p:cNvPr>
          <p:cNvPicPr>
            <a:picLocks noChangeAspect="1"/>
          </p:cNvPicPr>
          <p:nvPr/>
        </p:nvPicPr>
        <p:blipFill rotWithShape="1">
          <a:blip r:embed="rId4"/>
          <a:srcRect b="8542"/>
          <a:stretch/>
        </p:blipFill>
        <p:spPr>
          <a:xfrm>
            <a:off x="6254095" y="562032"/>
            <a:ext cx="5514772" cy="2866954"/>
          </a:xfrm>
          <a:prstGeom prst="rect">
            <a:avLst/>
          </a:prstGeom>
        </p:spPr>
      </p:pic>
      <p:cxnSp>
        <p:nvCxnSpPr>
          <p:cNvPr id="14" name="Straight Connector 13">
            <a:extLst>
              <a:ext uri="{FF2B5EF4-FFF2-40B4-BE49-F238E27FC236}">
                <a16:creationId xmlns:a16="http://schemas.microsoft.com/office/drawing/2014/main" id="{28CA55E4-1295-45C8-BA05-5A9E705B749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Content Placeholder 3" descr="A screenshot of a cell phone&#10;&#10;Description generated with very high confidence">
            <a:extLst>
              <a:ext uri="{FF2B5EF4-FFF2-40B4-BE49-F238E27FC236}">
                <a16:creationId xmlns:a16="http://schemas.microsoft.com/office/drawing/2014/main" id="{268C2072-A9D5-43A2-92FC-41B0A9037EA8}"/>
              </a:ext>
            </a:extLst>
          </p:cNvPr>
          <p:cNvPicPr>
            <a:picLocks noChangeAspect="1"/>
          </p:cNvPicPr>
          <p:nvPr/>
        </p:nvPicPr>
        <p:blipFill rotWithShape="1">
          <a:blip r:embed="rId5"/>
          <a:srcRect b="9376"/>
          <a:stretch/>
        </p:blipFill>
        <p:spPr>
          <a:xfrm>
            <a:off x="0" y="3661603"/>
            <a:ext cx="5856403" cy="2932067"/>
          </a:xfrm>
          <a:prstGeom prst="rect">
            <a:avLst/>
          </a:prstGeom>
        </p:spPr>
      </p:pic>
      <p:cxnSp>
        <p:nvCxnSpPr>
          <p:cNvPr id="16" name="Straight Connector 15">
            <a:extLst>
              <a:ext uri="{FF2B5EF4-FFF2-40B4-BE49-F238E27FC236}">
                <a16:creationId xmlns:a16="http://schemas.microsoft.com/office/drawing/2014/main" id="{08C5794E-A9A1-4A23-AF68-C79A782233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A screenshot of a cell phone&#10;&#10;Description generated with high confidence">
            <a:extLst>
              <a:ext uri="{FF2B5EF4-FFF2-40B4-BE49-F238E27FC236}">
                <a16:creationId xmlns:a16="http://schemas.microsoft.com/office/drawing/2014/main" id="{FD97721F-6F4D-47D7-999C-BBDEEC25189D}"/>
              </a:ext>
            </a:extLst>
          </p:cNvPr>
          <p:cNvPicPr>
            <a:picLocks noChangeAspect="1"/>
          </p:cNvPicPr>
          <p:nvPr/>
        </p:nvPicPr>
        <p:blipFill rotWithShape="1">
          <a:blip r:embed="rId6"/>
          <a:srcRect t="-1" b="8079"/>
          <a:stretch/>
        </p:blipFill>
        <p:spPr>
          <a:xfrm>
            <a:off x="202146" y="380631"/>
            <a:ext cx="5878483" cy="2932065"/>
          </a:xfrm>
          <a:prstGeom prst="rect">
            <a:avLst/>
          </a:prstGeom>
        </p:spPr>
      </p:pic>
    </p:spTree>
    <p:extLst>
      <p:ext uri="{BB962C8B-B14F-4D97-AF65-F5344CB8AC3E}">
        <p14:creationId xmlns:p14="http://schemas.microsoft.com/office/powerpoint/2010/main" val="64578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l="-1000" r="-1000"/>
          </a:stretch>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378AE35-CFC1-4E7A-93AD-822EE8911503}"/>
              </a:ext>
            </a:extLst>
          </p:cNvPr>
          <p:cNvPicPr>
            <a:picLocks noGrp="1" noChangeAspect="1"/>
          </p:cNvPicPr>
          <p:nvPr>
            <p:ph idx="1"/>
          </p:nvPr>
        </p:nvPicPr>
        <p:blipFill rotWithShape="1">
          <a:blip r:embed="rId4"/>
          <a:srcRect b="6314"/>
          <a:stretch/>
        </p:blipFill>
        <p:spPr>
          <a:xfrm>
            <a:off x="276225" y="485775"/>
            <a:ext cx="11684000" cy="6001518"/>
          </a:xfrm>
          <a:prstGeom prst="rect">
            <a:avLst/>
          </a:prstGeom>
        </p:spPr>
      </p:pic>
    </p:spTree>
    <p:extLst>
      <p:ext uri="{BB962C8B-B14F-4D97-AF65-F5344CB8AC3E}">
        <p14:creationId xmlns:p14="http://schemas.microsoft.com/office/powerpoint/2010/main" val="356368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38" y="270933"/>
            <a:ext cx="11887200" cy="6486717"/>
          </a:xfrm>
          <a:prstGeom prst="rect">
            <a:avLst/>
          </a:prstGeom>
          <a:noFill/>
          <a:ln w="28575">
            <a:solidFill>
              <a:schemeClr val="tx1"/>
            </a:solidFill>
          </a:ln>
        </p:spPr>
      </p:pic>
      <p:cxnSp>
        <p:nvCxnSpPr>
          <p:cNvPr id="4" name="Straight Arrow Connector 3"/>
          <p:cNvCxnSpPr/>
          <p:nvPr/>
        </p:nvCxnSpPr>
        <p:spPr>
          <a:xfrm>
            <a:off x="3128963" y="2937808"/>
            <a:ext cx="1100137" cy="190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715125" y="2918594"/>
            <a:ext cx="4543427" cy="20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29100" y="2966383"/>
            <a:ext cx="4243388" cy="523220"/>
          </a:xfrm>
          <a:prstGeom prst="rect">
            <a:avLst/>
          </a:prstGeom>
          <a:noFill/>
        </p:spPr>
        <p:txBody>
          <a:bodyPr wrap="square" rtlCol="0">
            <a:spAutoFit/>
          </a:bodyPr>
          <a:lstStyle/>
          <a:p>
            <a:r>
              <a:rPr lang="en-US" sz="1400" b="1"/>
              <a:t>Psycho, The Wolf of Wall Street </a:t>
            </a:r>
          </a:p>
          <a:p>
            <a:r>
              <a:rPr lang="en-US" sz="1400" b="1"/>
              <a:t>&amp; Mission Impossible</a:t>
            </a:r>
          </a:p>
        </p:txBody>
      </p:sp>
      <p:sp>
        <p:nvSpPr>
          <p:cNvPr id="8" name="TextBox 7"/>
          <p:cNvSpPr txBox="1"/>
          <p:nvPr/>
        </p:nvSpPr>
        <p:spPr>
          <a:xfrm>
            <a:off x="4229100" y="1985963"/>
            <a:ext cx="2628900" cy="523220"/>
          </a:xfrm>
          <a:prstGeom prst="rect">
            <a:avLst/>
          </a:prstGeom>
          <a:noFill/>
        </p:spPr>
        <p:txBody>
          <a:bodyPr wrap="square" rtlCol="0">
            <a:spAutoFit/>
          </a:bodyPr>
          <a:lstStyle/>
          <a:p>
            <a:r>
              <a:rPr lang="en-US" sz="1400" b="1"/>
              <a:t>12 Angry Men, Rain Man &amp; Hot Tub Time  Machine</a:t>
            </a:r>
          </a:p>
        </p:txBody>
      </p:sp>
      <p:cxnSp>
        <p:nvCxnSpPr>
          <p:cNvPr id="10" name="Straight Arrow Connector 9"/>
          <p:cNvCxnSpPr/>
          <p:nvPr/>
        </p:nvCxnSpPr>
        <p:spPr>
          <a:xfrm>
            <a:off x="3314700" y="1557338"/>
            <a:ext cx="1000125"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586538" y="1757363"/>
            <a:ext cx="2828925"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43563" y="5182289"/>
            <a:ext cx="2914650" cy="523220"/>
          </a:xfrm>
          <a:prstGeom prst="rect">
            <a:avLst/>
          </a:prstGeom>
          <a:noFill/>
        </p:spPr>
        <p:txBody>
          <a:bodyPr wrap="square" rtlCol="0">
            <a:spAutoFit/>
          </a:bodyPr>
          <a:lstStyle/>
          <a:p>
            <a:r>
              <a:rPr lang="en-US" sz="1400" b="1"/>
              <a:t>Inception, The Dark Knight Rises &amp; The Hangover</a:t>
            </a:r>
          </a:p>
        </p:txBody>
      </p:sp>
      <p:cxnSp>
        <p:nvCxnSpPr>
          <p:cNvPr id="20" name="Straight Arrow Connector 19"/>
          <p:cNvCxnSpPr/>
          <p:nvPr/>
        </p:nvCxnSpPr>
        <p:spPr>
          <a:xfrm flipH="1">
            <a:off x="8315325" y="4071938"/>
            <a:ext cx="2686050" cy="110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50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338984-B68E-4301-9787-FFD6652A8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51" y="323850"/>
            <a:ext cx="10875137" cy="5570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76C327CF-7D13-4208-843C-CBA9860191A6}"/>
              </a:ext>
            </a:extLst>
          </p:cNvPr>
          <p:cNvSpPr txBox="1"/>
          <p:nvPr/>
        </p:nvSpPr>
        <p:spPr>
          <a:xfrm>
            <a:off x="1368921" y="6226373"/>
            <a:ext cx="1024046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t>Based on the '</a:t>
            </a:r>
            <a:r>
              <a:rPr lang="en-US" sz="1400" b="1" dirty="0" err="1"/>
              <a:t>syuzhet</a:t>
            </a:r>
            <a:r>
              <a:rPr lang="en-US" sz="1400" b="1" dirty="0"/>
              <a:t>' package in R, using the lexicon created by NRC Canada for word-emotion association and analysis</a:t>
            </a:r>
          </a:p>
        </p:txBody>
      </p:sp>
    </p:spTree>
    <p:extLst>
      <p:ext uri="{BB962C8B-B14F-4D97-AF65-F5344CB8AC3E}">
        <p14:creationId xmlns:p14="http://schemas.microsoft.com/office/powerpoint/2010/main" val="4009626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41AEF2-F274-4CFA-B20F-6204291A79DC}"/>
              </a:ext>
            </a:extLst>
          </p:cNvPr>
          <p:cNvSpPr txBox="1"/>
          <p:nvPr/>
        </p:nvSpPr>
        <p:spPr>
          <a:xfrm>
            <a:off x="8994324" y="1895475"/>
            <a:ext cx="2084388"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lstStyle/>
          <a:p>
            <a:r>
              <a:rPr lang="en-US" b="1">
                <a:solidFill>
                  <a:srgbClr val="FFFFFF"/>
                </a:solidFill>
              </a:rPr>
              <a:t>TOP 10 KEYWORDS</a:t>
            </a:r>
          </a:p>
          <a:p>
            <a:endParaRPr lang="en-US" b="1">
              <a:solidFill>
                <a:srgbClr val="FFFFFF"/>
              </a:solidFill>
            </a:endParaRPr>
          </a:p>
        </p:txBody>
      </p:sp>
      <p:pic>
        <p:nvPicPr>
          <p:cNvPr id="12" name="Picture 11">
            <a:extLst>
              <a:ext uri="{FF2B5EF4-FFF2-40B4-BE49-F238E27FC236}">
                <a16:creationId xmlns:a16="http://schemas.microsoft.com/office/drawing/2014/main" id="{9EF4080A-3EEE-4A80-8D13-C33ED0B9C8B7}"/>
              </a:ext>
            </a:extLst>
          </p:cNvPr>
          <p:cNvPicPr>
            <a:picLocks noChangeAspect="1"/>
          </p:cNvPicPr>
          <p:nvPr/>
        </p:nvPicPr>
        <p:blipFill>
          <a:blip r:embed="rId3"/>
          <a:stretch>
            <a:fillRect/>
          </a:stretch>
        </p:blipFill>
        <p:spPr>
          <a:xfrm>
            <a:off x="8921702" y="2352675"/>
            <a:ext cx="2230438" cy="31763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a:extLst>
              <a:ext uri="{FF2B5EF4-FFF2-40B4-BE49-F238E27FC236}">
                <a16:creationId xmlns:a16="http://schemas.microsoft.com/office/drawing/2014/main" id="{9F00EE61-8241-496A-A809-4A7F4D89B723}"/>
              </a:ext>
            </a:extLst>
          </p:cNvPr>
          <p:cNvPicPr>
            <a:picLocks noChangeAspect="1"/>
          </p:cNvPicPr>
          <p:nvPr/>
        </p:nvPicPr>
        <p:blipFill>
          <a:blip r:embed="rId4"/>
          <a:stretch>
            <a:fillRect/>
          </a:stretch>
        </p:blipFill>
        <p:spPr>
          <a:xfrm>
            <a:off x="422275" y="336263"/>
            <a:ext cx="7629525" cy="6185474"/>
          </a:xfrm>
          <a:prstGeom prst="rect">
            <a:avLst/>
          </a:prstGeom>
          <a:ln w="2286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DA1462BB-E69D-4639-A300-FFC75B89B8C5}"/>
              </a:ext>
            </a:extLst>
          </p:cNvPr>
          <p:cNvSpPr txBox="1"/>
          <p:nvPr/>
        </p:nvSpPr>
        <p:spPr>
          <a:xfrm>
            <a:off x="8831391" y="1128901"/>
            <a:ext cx="2671203" cy="400110"/>
          </a:xfrm>
          <a:prstGeom prst="rect">
            <a:avLst/>
          </a:prstGeom>
          <a:noFill/>
        </p:spPr>
        <p:txBody>
          <a:bodyPr wrap="square" rtlCol="0">
            <a:spAutoFit/>
          </a:bodyPr>
          <a:lstStyle/>
          <a:p>
            <a:r>
              <a:rPr lang="en-US" sz="2000" b="1" dirty="0"/>
              <a:t>Text Mining using NLP</a:t>
            </a:r>
          </a:p>
        </p:txBody>
      </p:sp>
    </p:spTree>
    <p:extLst>
      <p:ext uri="{BB962C8B-B14F-4D97-AF65-F5344CB8AC3E}">
        <p14:creationId xmlns:p14="http://schemas.microsoft.com/office/powerpoint/2010/main" val="225097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0682957-8ADB-477C-8BA5-3BF13204B1DB}"/>
              </a:ext>
            </a:extLst>
          </p:cNvPr>
          <p:cNvPicPr>
            <a:picLocks noChangeAspect="1"/>
          </p:cNvPicPr>
          <p:nvPr/>
        </p:nvPicPr>
        <p:blipFill>
          <a:blip r:embed="rId3"/>
          <a:stretch>
            <a:fillRect/>
          </a:stretch>
        </p:blipFill>
        <p:spPr>
          <a:xfrm>
            <a:off x="8826486" y="270869"/>
            <a:ext cx="1483065" cy="27344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TextBox 17">
            <a:extLst>
              <a:ext uri="{FF2B5EF4-FFF2-40B4-BE49-F238E27FC236}">
                <a16:creationId xmlns:a16="http://schemas.microsoft.com/office/drawing/2014/main" id="{1D2DF922-88D3-44A8-8BAD-8AF50D845C38}"/>
              </a:ext>
            </a:extLst>
          </p:cNvPr>
          <p:cNvSpPr txBox="1"/>
          <p:nvPr/>
        </p:nvSpPr>
        <p:spPr>
          <a:xfrm>
            <a:off x="5551069" y="657225"/>
            <a:ext cx="2641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lstStyle/>
          <a:p>
            <a:r>
              <a:rPr lang="en-US" b="1"/>
              <a:t>TOP WORDS - TAGLINE</a:t>
            </a:r>
          </a:p>
        </p:txBody>
      </p:sp>
      <p:pic>
        <p:nvPicPr>
          <p:cNvPr id="20" name="Picture 19" descr="A screenshot of a cell phone&#10;&#10;Description generated with high confidence">
            <a:extLst>
              <a:ext uri="{FF2B5EF4-FFF2-40B4-BE49-F238E27FC236}">
                <a16:creationId xmlns:a16="http://schemas.microsoft.com/office/drawing/2014/main" id="{5CF1BB74-05B1-4F50-8E35-A62E65681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2388" y="1744663"/>
            <a:ext cx="7002233" cy="47323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a:extLst>
              <a:ext uri="{FF2B5EF4-FFF2-40B4-BE49-F238E27FC236}">
                <a16:creationId xmlns:a16="http://schemas.microsoft.com/office/drawing/2014/main" id="{393D2AAD-5F2A-427A-BC8E-EB105D97E304}"/>
              </a:ext>
            </a:extLst>
          </p:cNvPr>
          <p:cNvPicPr>
            <a:picLocks noChangeAspect="1"/>
          </p:cNvPicPr>
          <p:nvPr/>
        </p:nvPicPr>
        <p:blipFill>
          <a:blip r:embed="rId5"/>
          <a:stretch>
            <a:fillRect/>
          </a:stretch>
        </p:blipFill>
        <p:spPr>
          <a:xfrm>
            <a:off x="255588" y="271463"/>
            <a:ext cx="4876800" cy="6227572"/>
          </a:xfrm>
          <a:prstGeom prst="rect">
            <a:avLst/>
          </a:prstGeom>
        </p:spPr>
      </p:pic>
    </p:spTree>
    <p:extLst>
      <p:ext uri="{BB962C8B-B14F-4D97-AF65-F5344CB8AC3E}">
        <p14:creationId xmlns:p14="http://schemas.microsoft.com/office/powerpoint/2010/main" val="387705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061FC-0B16-42C6-9B41-33FCD6344741}"/>
              </a:ext>
            </a:extLst>
          </p:cNvPr>
          <p:cNvSpPr txBox="1"/>
          <p:nvPr/>
        </p:nvSpPr>
        <p:spPr>
          <a:xfrm>
            <a:off x="6008104" y="704850"/>
            <a:ext cx="5530174" cy="535531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rgbClr val="FFFFFF"/>
                </a:solidFill>
              </a:rPr>
              <a:t>APPLICATIONS</a:t>
            </a:r>
          </a:p>
          <a:p>
            <a:pPr algn="ctr"/>
            <a:endParaRPr lang="en-US">
              <a:solidFill>
                <a:srgbClr val="FFFFFF"/>
              </a:solidFill>
            </a:endParaRPr>
          </a:p>
          <a:p>
            <a:pPr algn="ctr"/>
            <a:r>
              <a:rPr lang="en-US">
                <a:solidFill>
                  <a:srgbClr val="FFFFFF"/>
                </a:solidFill>
              </a:rPr>
              <a:t>Movie theaters nowadays have been facing stiff competition from online movie sources. A theater manager can use this analysis to increase ticket sales or number of shows by investing based on the factors mentioned in our analysis</a:t>
            </a:r>
            <a:r>
              <a:rPr lang="en-US"/>
              <a:t>. </a:t>
            </a:r>
          </a:p>
          <a:p>
            <a:pPr algn="ctr"/>
            <a:endParaRPr lang="en-US">
              <a:solidFill>
                <a:srgbClr val="FFFFFF"/>
              </a:solidFill>
            </a:endParaRPr>
          </a:p>
          <a:p>
            <a:pPr algn="ctr"/>
            <a:r>
              <a:rPr lang="en-US">
                <a:solidFill>
                  <a:srgbClr val="FFFFFF"/>
                </a:solidFill>
              </a:rPr>
              <a:t>On the other hand, a company like Netflix or Hulu can use this analysis to prioritize the purchase of streaming rights. For example they can look at the popularity of an actor on social media or their imdb critic score and decide to invest more in that particular actors' movies.</a:t>
            </a:r>
            <a:endParaRPr lang="en-US"/>
          </a:p>
          <a:p>
            <a:pPr algn="ctr"/>
            <a:endParaRPr lang="en-US">
              <a:solidFill>
                <a:srgbClr val="FFFFFF"/>
              </a:solidFill>
            </a:endParaRPr>
          </a:p>
          <a:p>
            <a:pPr algn="ctr"/>
            <a:r>
              <a:rPr lang="en-US">
                <a:solidFill>
                  <a:srgbClr val="FFFFFF"/>
                </a:solidFill>
              </a:rPr>
              <a:t>To interest their users into watching more movies, they can optimize their recommendation engine  depending on the genres, social media popularity, actor-director combinations etc.</a:t>
            </a:r>
          </a:p>
          <a:p>
            <a:pPr algn="ctr"/>
            <a:endParaRPr lang="en-US">
              <a:solidFill>
                <a:srgbClr val="FFFFFF"/>
              </a:solidFill>
            </a:endParaRPr>
          </a:p>
        </p:txBody>
      </p:sp>
    </p:spTree>
    <p:extLst>
      <p:ext uri="{BB962C8B-B14F-4D97-AF65-F5344CB8AC3E}">
        <p14:creationId xmlns:p14="http://schemas.microsoft.com/office/powerpoint/2010/main" val="270282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A376EFB1-01CF-419F-ABF1-2AF02BBFC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2">
            <a:extLst>
              <a:ext uri="{FF2B5EF4-FFF2-40B4-BE49-F238E27FC236}">
                <a16:creationId xmlns:a16="http://schemas.microsoft.com/office/drawing/2014/main" id="{FF9DEA15-78BD-4750-AA18-B9F28A6D5A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6C0E676-9361-4383-AEF1-8AB7DABFF729}"/>
              </a:ext>
            </a:extLst>
          </p:cNvPr>
          <p:cNvSpPr>
            <a:spLocks noGrp="1"/>
          </p:cNvSpPr>
          <p:nvPr>
            <p:ph idx="1"/>
          </p:nvPr>
        </p:nvSpPr>
        <p:spPr>
          <a:xfrm>
            <a:off x="6307682" y="367757"/>
            <a:ext cx="5235490" cy="5894773"/>
          </a:xfrm>
        </p:spPr>
        <p:txBody>
          <a:bodyPr vert="horz" lIns="91440" tIns="45720" rIns="91440" bIns="45720" rtlCol="0" anchor="t">
            <a:normAutofit lnSpcReduction="10000"/>
          </a:bodyPr>
          <a:lstStyle/>
          <a:p>
            <a:pPr marL="0" indent="0">
              <a:buNone/>
            </a:pPr>
            <a:endParaRPr lang="en-US" sz="1600" b="1">
              <a:solidFill>
                <a:schemeClr val="bg1"/>
              </a:solidFill>
            </a:endParaRPr>
          </a:p>
          <a:p>
            <a:pPr marL="0" indent="0">
              <a:buNone/>
            </a:pPr>
            <a:r>
              <a:rPr lang="en-US" sz="1600" b="1">
                <a:solidFill>
                  <a:schemeClr val="bg1"/>
                </a:solidFill>
              </a:rPr>
              <a:t>Description of dataset					</a:t>
            </a:r>
          </a:p>
          <a:p>
            <a:r>
              <a:rPr lang="en-US" sz="1600" b="1">
                <a:solidFill>
                  <a:schemeClr val="bg1"/>
                </a:solidFill>
              </a:rPr>
              <a:t>There are a total of 3085 movies considered for analysis</a:t>
            </a:r>
          </a:p>
          <a:p>
            <a:r>
              <a:rPr lang="en-US" sz="1600" b="1">
                <a:solidFill>
                  <a:schemeClr val="bg1"/>
                </a:solidFill>
              </a:rPr>
              <a:t>Range of data – the movies span from 1916 to 2016</a:t>
            </a:r>
            <a:endParaRPr lang="en-US"/>
          </a:p>
          <a:p>
            <a:r>
              <a:rPr lang="en-US" sz="1600" b="1">
                <a:solidFill>
                  <a:schemeClr val="bg1"/>
                </a:solidFill>
              </a:rPr>
              <a:t>We have a total of 28 columns describing the movies</a:t>
            </a:r>
          </a:p>
          <a:p>
            <a:pPr marL="0" indent="0">
              <a:buNone/>
            </a:pPr>
            <a:endParaRPr lang="en-US" sz="1600" b="1">
              <a:solidFill>
                <a:schemeClr val="bg1"/>
              </a:solidFill>
            </a:endParaRPr>
          </a:p>
          <a:p>
            <a:pPr marL="0" indent="0">
              <a:buNone/>
            </a:pPr>
            <a:r>
              <a:rPr lang="en-US" sz="1600" b="1">
                <a:solidFill>
                  <a:schemeClr val="bg1"/>
                </a:solidFill>
              </a:rPr>
              <a:t>Data Pre-Processing</a:t>
            </a:r>
          </a:p>
          <a:p>
            <a:r>
              <a:rPr lang="en-US" sz="1600" b="1">
                <a:solidFill>
                  <a:schemeClr val="bg1"/>
                </a:solidFill>
              </a:rPr>
              <a:t>Performed data cleaning activities on :  budget, </a:t>
            </a:r>
            <a:r>
              <a:rPr lang="en-US" sz="1600" b="1" err="1">
                <a:solidFill>
                  <a:schemeClr val="bg1"/>
                </a:solidFill>
              </a:rPr>
              <a:t>imdb</a:t>
            </a:r>
            <a:r>
              <a:rPr lang="en-US" sz="1600" b="1">
                <a:solidFill>
                  <a:schemeClr val="bg1"/>
                </a:solidFill>
              </a:rPr>
              <a:t> score, actor social media likes, vote count, runtime</a:t>
            </a:r>
          </a:p>
          <a:p>
            <a:pPr marL="0" indent="0">
              <a:buNone/>
            </a:pPr>
            <a:endParaRPr lang="en-US" sz="1600" b="1">
              <a:solidFill>
                <a:schemeClr val="bg1"/>
              </a:solidFill>
            </a:endParaRPr>
          </a:p>
          <a:p>
            <a:pPr marL="0" indent="0">
              <a:buNone/>
            </a:pPr>
            <a:r>
              <a:rPr lang="en-US" sz="1600" b="1">
                <a:solidFill>
                  <a:schemeClr val="bg1"/>
                </a:solidFill>
              </a:rPr>
              <a:t>We will walk through the analysis done for :</a:t>
            </a:r>
          </a:p>
          <a:p>
            <a:r>
              <a:rPr lang="en-US" sz="1600" b="1">
                <a:solidFill>
                  <a:schemeClr val="bg1"/>
                </a:solidFill>
              </a:rPr>
              <a:t>IMDB ratings Vs important aspect of movies (Actor, Director, Studio)</a:t>
            </a:r>
          </a:p>
          <a:p>
            <a:r>
              <a:rPr lang="en-US" sz="1600" b="1">
                <a:solidFill>
                  <a:schemeClr val="bg1"/>
                </a:solidFill>
              </a:rPr>
              <a:t>Profitability – IMDB score, budget, genre and profitable associations</a:t>
            </a:r>
          </a:p>
          <a:p>
            <a:r>
              <a:rPr lang="en-US" sz="1600" b="1">
                <a:solidFill>
                  <a:schemeClr val="bg1"/>
                </a:solidFill>
              </a:rPr>
              <a:t>Factors determining success – using decision trees</a:t>
            </a:r>
          </a:p>
          <a:p>
            <a:r>
              <a:rPr lang="en-US" sz="1600" b="1">
                <a:solidFill>
                  <a:schemeClr val="bg1"/>
                </a:solidFill>
              </a:rPr>
              <a:t> Trends over time</a:t>
            </a:r>
          </a:p>
          <a:p>
            <a:r>
              <a:rPr lang="en-US" sz="1600" b="1">
                <a:solidFill>
                  <a:schemeClr val="bg1"/>
                </a:solidFill>
              </a:rPr>
              <a:t> Sentiment analysis and text mining</a:t>
            </a:r>
          </a:p>
        </p:txBody>
      </p:sp>
      <p:graphicFrame>
        <p:nvGraphicFramePr>
          <p:cNvPr id="7" name="Table 6">
            <a:extLst>
              <a:ext uri="{FF2B5EF4-FFF2-40B4-BE49-F238E27FC236}">
                <a16:creationId xmlns:a16="http://schemas.microsoft.com/office/drawing/2014/main" id="{057E8CC6-AD7C-499C-B5E4-0CC2146B1B28}"/>
              </a:ext>
            </a:extLst>
          </p:cNvPr>
          <p:cNvGraphicFramePr>
            <a:graphicFrameLocks noGrp="1"/>
          </p:cNvGraphicFramePr>
          <p:nvPr>
            <p:extLst>
              <p:ext uri="{D42A27DB-BD31-4B8C-83A1-F6EECF244321}">
                <p14:modId xmlns:p14="http://schemas.microsoft.com/office/powerpoint/2010/main" val="3869615821"/>
              </p:ext>
            </p:extLst>
          </p:nvPr>
        </p:nvGraphicFramePr>
        <p:xfrm>
          <a:off x="0" y="133350"/>
          <a:ext cx="6050603" cy="6619253"/>
        </p:xfrm>
        <a:graphic>
          <a:graphicData uri="http://schemas.openxmlformats.org/drawingml/2006/table">
            <a:tbl>
              <a:tblPr firstRow="1" firstCol="1" bandRow="1"/>
              <a:tblGrid>
                <a:gridCol w="1902891">
                  <a:extLst>
                    <a:ext uri="{9D8B030D-6E8A-4147-A177-3AD203B41FA5}">
                      <a16:colId xmlns:a16="http://schemas.microsoft.com/office/drawing/2014/main" val="3769734247"/>
                    </a:ext>
                  </a:extLst>
                </a:gridCol>
                <a:gridCol w="4147712">
                  <a:extLst>
                    <a:ext uri="{9D8B030D-6E8A-4147-A177-3AD203B41FA5}">
                      <a16:colId xmlns:a16="http://schemas.microsoft.com/office/drawing/2014/main" val="960726172"/>
                    </a:ext>
                  </a:extLst>
                </a:gridCol>
              </a:tblGrid>
              <a:tr h="298874">
                <a:tc>
                  <a:txBody>
                    <a:bodyPr/>
                    <a:lstStyle/>
                    <a:p>
                      <a:pPr marL="0" marR="0" algn="ctr">
                        <a:lnSpc>
                          <a:spcPct val="125000"/>
                        </a:lnSpc>
                        <a:spcBef>
                          <a:spcPts val="0"/>
                        </a:spcBef>
                        <a:spcAft>
                          <a:spcPts val="0"/>
                        </a:spcAft>
                      </a:pPr>
                      <a:r>
                        <a:rPr lang="en-US" sz="1200" b="1" dirty="0">
                          <a:solidFill>
                            <a:schemeClr val="tx1"/>
                          </a:solidFill>
                          <a:effectLst/>
                          <a:latin typeface="Calibri"/>
                          <a:ea typeface="Times New Roman" panose="02020603050405020304" pitchFamily="18" charset="0"/>
                          <a:cs typeface="Calibri" panose="020F0502020204030204" pitchFamily="34" charset="0"/>
                        </a:rPr>
                        <a:t>Data Column</a:t>
                      </a:r>
                      <a:endParaRPr lang="en-US" sz="1100" b="1" dirty="0">
                        <a:solidFill>
                          <a:schemeClr val="tx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lnSpc>
                          <a:spcPct val="125000"/>
                        </a:lnSpc>
                        <a:spcBef>
                          <a:spcPts val="0"/>
                        </a:spcBef>
                        <a:spcAft>
                          <a:spcPts val="0"/>
                        </a:spcAft>
                      </a:pPr>
                      <a:r>
                        <a:rPr lang="en-US" sz="1200" b="1" dirty="0">
                          <a:solidFill>
                            <a:schemeClr val="tx1"/>
                          </a:solidFill>
                          <a:effectLst/>
                          <a:latin typeface="Calibri"/>
                          <a:ea typeface="Times New Roman" panose="02020603050405020304" pitchFamily="18" charset="0"/>
                          <a:cs typeface="Calibri" panose="020F0502020204030204" pitchFamily="34" charset="0"/>
                        </a:rPr>
                        <a:t>Description</a:t>
                      </a:r>
                      <a:endParaRPr lang="en-US" sz="1100" b="1" dirty="0">
                        <a:solidFill>
                          <a:schemeClr val="tx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22775931"/>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id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ID number given to each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5196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title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Title of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57883"/>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CountryofProduction</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Country that the movie was produced in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419922"/>
                  </a:ext>
                </a:extLst>
              </a:tr>
              <a:tr h="298874">
                <a:tc>
                  <a:txBody>
                    <a:bodyPr/>
                    <a:lstStyle/>
                    <a:p>
                      <a:pPr marL="0" marR="0">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a:t>
                      </a:r>
                      <a:r>
                        <a:rPr lang="en-US" sz="1200" b="1" err="1">
                          <a:solidFill>
                            <a:schemeClr val="bg1"/>
                          </a:solidFill>
                          <a:effectLst/>
                          <a:latin typeface="Calibri"/>
                          <a:ea typeface="Times New Roman" panose="02020603050405020304" pitchFamily="18" charset="0"/>
                          <a:cs typeface="Calibri" panose="020F0502020204030204" pitchFamily="34" charset="0"/>
                        </a:rPr>
                        <a:t>release_date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Date of release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2359021"/>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Director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movie director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451892"/>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Actor_1</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lead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2199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Actor_2</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Name of second lead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0663587"/>
                  </a:ext>
                </a:extLst>
              </a:tr>
              <a:tr h="298874">
                <a:tc>
                  <a:txBody>
                    <a:bodyPr/>
                    <a:lstStyle/>
                    <a:p>
                      <a:pPr marL="0" marR="0" algn="ctr">
                        <a:lnSpc>
                          <a:spcPct val="125000"/>
                        </a:lnSpc>
                        <a:spcBef>
                          <a:spcPts val="0"/>
                        </a:spcBef>
                        <a:spcAft>
                          <a:spcPts val="0"/>
                        </a:spcAft>
                      </a:pPr>
                      <a:r>
                        <a:rPr lang="en-US" sz="1200" b="1" dirty="0" err="1">
                          <a:solidFill>
                            <a:schemeClr val="bg1"/>
                          </a:solidFill>
                          <a:effectLst/>
                          <a:latin typeface="Calibri"/>
                          <a:ea typeface="Times New Roman" panose="02020603050405020304" pitchFamily="18" charset="0"/>
                          <a:cs typeface="Calibri" panose="020F0502020204030204" pitchFamily="34" charset="0"/>
                        </a:rPr>
                        <a:t>SocialMedia_likes</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Facebook or Twitter likes of the actor</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50622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Budget</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dirty="0">
                          <a:solidFill>
                            <a:schemeClr val="bg1"/>
                          </a:solidFill>
                          <a:effectLst/>
                          <a:latin typeface="Calibri"/>
                          <a:ea typeface="Times New Roman" panose="02020603050405020304" pitchFamily="18" charset="0"/>
                          <a:cs typeface="Calibri" panose="020F0502020204030204" pitchFamily="34" charset="0"/>
                        </a:rPr>
                        <a:t>Budget used for the movie in USD</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727728"/>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Revenue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Revenue earned by the movie in USD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359052"/>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Imdb_score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Score given to the movie by </a:t>
                      </a:r>
                      <a:r>
                        <a:rPr lang="en-US" sz="1200" b="1" err="1">
                          <a:solidFill>
                            <a:schemeClr val="bg1"/>
                          </a:solidFill>
                          <a:effectLst/>
                          <a:latin typeface="Calibri"/>
                          <a:ea typeface="Times New Roman" panose="02020603050405020304" pitchFamily="18" charset="0"/>
                          <a:cs typeface="Calibri" panose="020F0502020204030204" pitchFamily="34" charset="0"/>
                        </a:rPr>
                        <a:t>imdb</a:t>
                      </a:r>
                      <a:r>
                        <a:rPr lang="en-US" sz="1200" b="1">
                          <a:solidFill>
                            <a:schemeClr val="bg1"/>
                          </a:solidFill>
                          <a:effectLst/>
                          <a:latin typeface="Calibri"/>
                          <a:ea typeface="Times New Roman" panose="02020603050405020304" pitchFamily="18" charset="0"/>
                          <a:cs typeface="Calibri" panose="020F0502020204030204" pitchFamily="34" charset="0"/>
                        </a:rPr>
                        <a:t> users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488635"/>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Meta_score</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Score given to the movie by movie critics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239499"/>
                  </a:ext>
                </a:extLst>
              </a:tr>
              <a:tr h="298874">
                <a:tc>
                  <a:txBody>
                    <a:bodyPr/>
                    <a:lstStyle/>
                    <a:p>
                      <a:pPr marL="0" marR="0" algn="ctr">
                        <a:lnSpc>
                          <a:spcPct val="125000"/>
                        </a:lnSpc>
                        <a:spcBef>
                          <a:spcPts val="0"/>
                        </a:spcBef>
                        <a:spcAft>
                          <a:spcPts val="0"/>
                        </a:spcAft>
                      </a:pPr>
                      <a:r>
                        <a:rPr lang="en-US" sz="1200" b="1" err="1">
                          <a:solidFill>
                            <a:schemeClr val="bg1"/>
                          </a:solidFill>
                          <a:effectLst/>
                          <a:latin typeface="Calibri"/>
                          <a:ea typeface="Times New Roman" panose="02020603050405020304" pitchFamily="18" charset="0"/>
                          <a:cs typeface="Calibri" panose="020F0502020204030204" pitchFamily="34" charset="0"/>
                        </a:rPr>
                        <a:t>Vote_count</a:t>
                      </a:r>
                      <a:endParaRPr lang="en-US" sz="1100" b="1" err="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Count of </a:t>
                      </a:r>
                      <a:r>
                        <a:rPr lang="en-US" sz="1200" b="1" err="1">
                          <a:solidFill>
                            <a:schemeClr val="bg1"/>
                          </a:solidFill>
                          <a:effectLst/>
                          <a:latin typeface="Calibri"/>
                          <a:ea typeface="Times New Roman" panose="02020603050405020304" pitchFamily="18" charset="0"/>
                          <a:cs typeface="Calibri" panose="020F0502020204030204" pitchFamily="34" charset="0"/>
                        </a:rPr>
                        <a:t>imdb</a:t>
                      </a:r>
                      <a:r>
                        <a:rPr lang="en-US" sz="1200" b="1">
                          <a:solidFill>
                            <a:schemeClr val="bg1"/>
                          </a:solidFill>
                          <a:effectLst/>
                          <a:latin typeface="Calibri"/>
                          <a:ea typeface="Times New Roman" panose="02020603050405020304" pitchFamily="18" charset="0"/>
                          <a:cs typeface="Calibri" panose="020F0502020204030204" pitchFamily="34" charset="0"/>
                        </a:rPr>
                        <a:t> users that rated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533276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Runtime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Duration of the movie in minutes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912599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Language ID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Language that the movie was produced in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9499063"/>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Genre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Three columns that describe the genre of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9548488"/>
                  </a:ext>
                </a:extLst>
              </a:tr>
              <a:tr h="342900">
                <a:tc>
                  <a:txBody>
                    <a:bodyPr/>
                    <a:lstStyle/>
                    <a:p>
                      <a:pPr marL="0" marR="0">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               Keyword</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Five columns depicting key words used in the movies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1975344"/>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Studio</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Three columns with studio names that produced the movie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6406720"/>
                  </a:ext>
                </a:extLst>
              </a:tr>
              <a:tr h="298874">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Status</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Status of the movie whether released or in production</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95264"/>
                  </a:ext>
                </a:extLst>
              </a:tr>
              <a:tr h="597747">
                <a:tc>
                  <a:txBody>
                    <a:bodyPr/>
                    <a:lstStyle/>
                    <a:p>
                      <a:pPr marL="0" marR="0" algn="ctr">
                        <a:lnSpc>
                          <a:spcPct val="125000"/>
                        </a:lnSpc>
                        <a:spcBef>
                          <a:spcPts val="0"/>
                        </a:spcBef>
                        <a:spcAft>
                          <a:spcPts val="0"/>
                        </a:spcAft>
                      </a:pPr>
                      <a:r>
                        <a:rPr lang="en-US" sz="1200" b="1">
                          <a:solidFill>
                            <a:schemeClr val="bg1"/>
                          </a:solidFill>
                          <a:effectLst/>
                          <a:latin typeface="Calibri"/>
                          <a:ea typeface="Times New Roman" panose="02020603050405020304" pitchFamily="18" charset="0"/>
                          <a:cs typeface="Calibri" panose="020F0502020204030204" pitchFamily="34" charset="0"/>
                        </a:rPr>
                        <a:t>Tagline</a:t>
                      </a:r>
                      <a:endParaRPr lang="en-US" sz="1100" b="1">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25000"/>
                        </a:lnSpc>
                        <a:spcBef>
                          <a:spcPts val="0"/>
                        </a:spcBef>
                        <a:spcAft>
                          <a:spcPts val="0"/>
                        </a:spcAft>
                      </a:pPr>
                      <a:r>
                        <a:rPr lang="en-US" sz="1200" b="1" dirty="0">
                          <a:solidFill>
                            <a:schemeClr val="bg1"/>
                          </a:solidFill>
                          <a:effectLst/>
                          <a:latin typeface="Calibri"/>
                          <a:ea typeface="Times New Roman" panose="02020603050405020304" pitchFamily="18" charset="0"/>
                          <a:cs typeface="Calibri" panose="020F0502020204030204" pitchFamily="34" charset="0"/>
                        </a:rPr>
                        <a:t>A statement used during promotion of the movie during marketing</a:t>
                      </a:r>
                      <a:endParaRPr lang="en-US" sz="1100" b="1" dirty="0">
                        <a:solidFill>
                          <a:schemeClr val="bg1"/>
                        </a:solidFill>
                        <a:effectLst/>
                        <a:latin typeface="Calibri"/>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8462247"/>
                  </a:ext>
                </a:extLst>
              </a:tr>
            </a:tbl>
          </a:graphicData>
        </a:graphic>
      </p:graphicFrame>
    </p:spTree>
    <p:extLst>
      <p:ext uri="{BB962C8B-B14F-4D97-AF65-F5344CB8AC3E}">
        <p14:creationId xmlns:p14="http://schemas.microsoft.com/office/powerpoint/2010/main" val="2959914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C6B96-B037-4203-8E0B-ECEAEE16AA08}"/>
              </a:ext>
            </a:extLst>
          </p:cNvPr>
          <p:cNvSpPr txBox="1"/>
          <p:nvPr/>
        </p:nvSpPr>
        <p:spPr>
          <a:xfrm>
            <a:off x="4418004" y="85725"/>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APPENDIX-I : </a:t>
            </a:r>
            <a:r>
              <a:rPr lang="en-US" sz="2000">
                <a:solidFill>
                  <a:srgbClr val="FFFFFF"/>
                </a:solidFill>
              </a:rPr>
              <a:t>Most profitable directors</a:t>
            </a:r>
            <a:endParaRPr lang="en-US" sz="2000" b="1">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0191" y="1223946"/>
            <a:ext cx="9325383" cy="5252004"/>
          </a:xfrm>
          <a:prstGeom prst="rect">
            <a:avLst/>
          </a:prstGeom>
        </p:spPr>
      </p:pic>
    </p:spTree>
    <p:extLst>
      <p:ext uri="{BB962C8B-B14F-4D97-AF65-F5344CB8AC3E}">
        <p14:creationId xmlns:p14="http://schemas.microsoft.com/office/powerpoint/2010/main" val="182659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58" y="66675"/>
            <a:ext cx="10515600" cy="1325563"/>
          </a:xfrm>
        </p:spPr>
        <p:txBody>
          <a:bodyPr>
            <a:normAutofit/>
          </a:bodyPr>
          <a:lstStyle/>
          <a:p>
            <a:r>
              <a:rPr lang="en-US" sz="3600" dirty="0">
                <a:solidFill>
                  <a:srgbClr val="FFFFFF"/>
                </a:solidFill>
              </a:rPr>
              <a:t>Association Rule</a:t>
            </a:r>
            <a:br>
              <a:rPr lang="en-US" sz="3600" dirty="0">
                <a:latin typeface="+mj-ea"/>
                <a:cs typeface="+mj-ea"/>
              </a:rPr>
            </a:br>
            <a:r>
              <a:rPr lang="en-US" sz="3600" dirty="0">
                <a:solidFill>
                  <a:srgbClr val="FFFFFF"/>
                </a:solidFill>
              </a:rPr>
              <a:t> Results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8352" y="2215030"/>
            <a:ext cx="10515600" cy="4351338"/>
          </a:xfrm>
        </p:spPr>
      </p:pic>
      <p:sp>
        <p:nvSpPr>
          <p:cNvPr id="3" name="TextBox 2">
            <a:extLst>
              <a:ext uri="{FF2B5EF4-FFF2-40B4-BE49-F238E27FC236}">
                <a16:creationId xmlns:a16="http://schemas.microsoft.com/office/drawing/2014/main" id="{A9178759-EF05-40EA-A197-EF4F5D9AF2A0}"/>
              </a:ext>
            </a:extLst>
          </p:cNvPr>
          <p:cNvSpPr txBox="1"/>
          <p:nvPr/>
        </p:nvSpPr>
        <p:spPr>
          <a:xfrm>
            <a:off x="9027704" y="327094"/>
            <a:ext cx="274320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FFFF"/>
                </a:solidFill>
              </a:rPr>
              <a:t>APPENDIX-II: </a:t>
            </a:r>
            <a:r>
              <a:rPr lang="en-US" sz="2000" dirty="0">
                <a:solidFill>
                  <a:srgbClr val="FFFFFF"/>
                </a:solidFill>
              </a:rPr>
              <a:t>Actor-Director combinations</a:t>
            </a:r>
            <a:endParaRPr lang="en-US" sz="2000" b="1" dirty="0">
              <a:solidFill>
                <a:srgbClr val="FFFFFF"/>
              </a:solidFill>
            </a:endParaRPr>
          </a:p>
        </p:txBody>
      </p:sp>
    </p:spTree>
    <p:extLst>
      <p:ext uri="{BB962C8B-B14F-4D97-AF65-F5344CB8AC3E}">
        <p14:creationId xmlns:p14="http://schemas.microsoft.com/office/powerpoint/2010/main" val="58226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20B11FE-9813-494C-97BE-9C5FAB77EE2A}"/>
              </a:ext>
            </a:extLst>
          </p:cNvPr>
          <p:cNvSpPr/>
          <p:nvPr/>
        </p:nvSpPr>
        <p:spPr>
          <a:xfrm>
            <a:off x="7746742" y="5057775"/>
            <a:ext cx="146700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LR.PNG">
            <a:extLst>
              <a:ext uri="{FF2B5EF4-FFF2-40B4-BE49-F238E27FC236}">
                <a16:creationId xmlns:a16="http://schemas.microsoft.com/office/drawing/2014/main" id="{CBDB4B03-6662-4469-B494-CD170863A17A}"/>
              </a:ext>
            </a:extLst>
          </p:cNvPr>
          <p:cNvPicPr>
            <a:picLocks noChangeAspect="1"/>
          </p:cNvPicPr>
          <p:nvPr/>
        </p:nvPicPr>
        <p:blipFill>
          <a:blip r:embed="rId2"/>
          <a:stretch>
            <a:fillRect/>
          </a:stretch>
        </p:blipFill>
        <p:spPr>
          <a:xfrm>
            <a:off x="1668463" y="1343025"/>
            <a:ext cx="8348229" cy="4694238"/>
          </a:xfrm>
          <a:prstGeom prst="rect">
            <a:avLst/>
          </a:prstGeom>
        </p:spPr>
      </p:pic>
      <p:sp>
        <p:nvSpPr>
          <p:cNvPr id="7" name="TextBox 6">
            <a:extLst>
              <a:ext uri="{FF2B5EF4-FFF2-40B4-BE49-F238E27FC236}">
                <a16:creationId xmlns:a16="http://schemas.microsoft.com/office/drawing/2014/main" id="{B4A7A6B4-352F-465B-94BA-FD0C2B2277FA}"/>
              </a:ext>
            </a:extLst>
          </p:cNvPr>
          <p:cNvSpPr txBox="1"/>
          <p:nvPr/>
        </p:nvSpPr>
        <p:spPr>
          <a:xfrm>
            <a:off x="1228725" y="314325"/>
            <a:ext cx="858100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Linear Regression Output for Dependent Variable  IMDB_SCORE</a:t>
            </a:r>
          </a:p>
        </p:txBody>
      </p:sp>
    </p:spTree>
    <p:extLst>
      <p:ext uri="{BB962C8B-B14F-4D97-AF65-F5344CB8AC3E}">
        <p14:creationId xmlns:p14="http://schemas.microsoft.com/office/powerpoint/2010/main" val="214880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508"/>
            <a:ext cx="12058650" cy="6749494"/>
          </a:xfrm>
          <a:prstGeom prst="rect">
            <a:avLst/>
          </a:prstGeom>
        </p:spPr>
      </p:pic>
      <p:cxnSp>
        <p:nvCxnSpPr>
          <p:cNvPr id="5" name="Straight Arrow Connector 4"/>
          <p:cNvCxnSpPr/>
          <p:nvPr/>
        </p:nvCxnSpPr>
        <p:spPr>
          <a:xfrm flipV="1">
            <a:off x="3965171" y="1953491"/>
            <a:ext cx="1047404" cy="2044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89861" y="1155469"/>
            <a:ext cx="3507971" cy="646331"/>
          </a:xfrm>
          <a:prstGeom prst="rect">
            <a:avLst/>
          </a:prstGeom>
          <a:noFill/>
        </p:spPr>
        <p:txBody>
          <a:bodyPr wrap="square" rtlCol="0">
            <a:spAutoFit/>
          </a:bodyPr>
          <a:lstStyle/>
          <a:p>
            <a:r>
              <a:rPr lang="en-US"/>
              <a:t>Leonardo DiCaprio tops the list with an average IMDB score of 7.17</a:t>
            </a:r>
          </a:p>
        </p:txBody>
      </p:sp>
    </p:spTree>
    <p:extLst>
      <p:ext uri="{BB962C8B-B14F-4D97-AF65-F5344CB8AC3E}">
        <p14:creationId xmlns:p14="http://schemas.microsoft.com/office/powerpoint/2010/main" val="2946393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2126CF-EFA6-47B8-A5F7-147E115AF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8031"/>
            <a:ext cx="11981335" cy="6681258"/>
          </a:xfrm>
          <a:prstGeom prst="rect">
            <a:avLst/>
          </a:prstGeom>
        </p:spPr>
      </p:pic>
      <p:sp>
        <p:nvSpPr>
          <p:cNvPr id="3" name="TextBox 3">
            <a:extLst>
              <a:ext uri="{FF2B5EF4-FFF2-40B4-BE49-F238E27FC236}">
                <a16:creationId xmlns:a16="http://schemas.microsoft.com/office/drawing/2014/main" id="{E455F9CD-A06A-4332-9B0C-D79982343F13}"/>
              </a:ext>
            </a:extLst>
          </p:cNvPr>
          <p:cNvSpPr txBox="1"/>
          <p:nvPr/>
        </p:nvSpPr>
        <p:spPr>
          <a:xfrm>
            <a:off x="7615236" y="1128713"/>
            <a:ext cx="305752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Christopher Nolan tops the list with the average score of 7.8 </a:t>
            </a:r>
          </a:p>
        </p:txBody>
      </p:sp>
      <p:cxnSp>
        <p:nvCxnSpPr>
          <p:cNvPr id="4" name="Straight Arrow Connector 3">
            <a:extLst>
              <a:ext uri="{FF2B5EF4-FFF2-40B4-BE49-F238E27FC236}">
                <a16:creationId xmlns:a16="http://schemas.microsoft.com/office/drawing/2014/main" id="{1C95EB45-B233-4AA4-B198-5BA3C33A1359}"/>
              </a:ext>
            </a:extLst>
          </p:cNvPr>
          <p:cNvCxnSpPr/>
          <p:nvPr/>
        </p:nvCxnSpPr>
        <p:spPr>
          <a:xfrm flipV="1">
            <a:off x="542925" y="1775044"/>
            <a:ext cx="1228725" cy="2325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5">
            <a:extLst>
              <a:ext uri="{FF2B5EF4-FFF2-40B4-BE49-F238E27FC236}">
                <a16:creationId xmlns:a16="http://schemas.microsoft.com/office/drawing/2014/main" id="{96E999ED-163B-4D79-8541-8B1B065E113F}"/>
              </a:ext>
            </a:extLst>
          </p:cNvPr>
          <p:cNvSpPr txBox="1"/>
          <p:nvPr/>
        </p:nvSpPr>
        <p:spPr>
          <a:xfrm>
            <a:off x="814387" y="1068169"/>
            <a:ext cx="412908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Stephen Spielberg has a movie count of 26 movies but also an IMDB score of 7.00</a:t>
            </a:r>
          </a:p>
        </p:txBody>
      </p:sp>
      <p:cxnSp>
        <p:nvCxnSpPr>
          <p:cNvPr id="6" name="Straight Arrow Connector 5">
            <a:extLst>
              <a:ext uri="{FF2B5EF4-FFF2-40B4-BE49-F238E27FC236}">
                <a16:creationId xmlns:a16="http://schemas.microsoft.com/office/drawing/2014/main" id="{FFD1C744-607B-4FB9-BF17-C83410EEB823}"/>
              </a:ext>
            </a:extLst>
          </p:cNvPr>
          <p:cNvCxnSpPr/>
          <p:nvPr/>
        </p:nvCxnSpPr>
        <p:spPr>
          <a:xfrm flipH="1" flipV="1">
            <a:off x="8358188" y="1743075"/>
            <a:ext cx="2043112" cy="220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23712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3" y="596900"/>
            <a:ext cx="11402898" cy="5775325"/>
          </a:xfrm>
          <a:prstGeom prst="rect">
            <a:avLst/>
          </a:prstGeom>
          <a:ln w="28575">
            <a:solidFill>
              <a:schemeClr val="tx1"/>
            </a:solidFill>
          </a:ln>
        </p:spPr>
      </p:pic>
      <p:sp>
        <p:nvSpPr>
          <p:cNvPr id="3" name="TextBox 2"/>
          <p:cNvSpPr txBox="1"/>
          <p:nvPr/>
        </p:nvSpPr>
        <p:spPr>
          <a:xfrm>
            <a:off x="10672763" y="4029076"/>
            <a:ext cx="914400" cy="307777"/>
          </a:xfrm>
          <a:prstGeom prst="rect">
            <a:avLst/>
          </a:prstGeom>
          <a:noFill/>
        </p:spPr>
        <p:txBody>
          <a:bodyPr wrap="square" rtlCol="0">
            <a:spAutoFit/>
          </a:bodyPr>
          <a:lstStyle/>
          <a:p>
            <a:r>
              <a:rPr lang="en-US" sz="1400" b="1"/>
              <a:t>Inception</a:t>
            </a:r>
          </a:p>
        </p:txBody>
      </p:sp>
      <p:sp>
        <p:nvSpPr>
          <p:cNvPr id="4" name="TextBox 3"/>
          <p:cNvSpPr txBox="1"/>
          <p:nvPr/>
        </p:nvSpPr>
        <p:spPr>
          <a:xfrm>
            <a:off x="10464857" y="985838"/>
            <a:ext cx="1330211" cy="307777"/>
          </a:xfrm>
          <a:prstGeom prst="rect">
            <a:avLst/>
          </a:prstGeom>
          <a:noFill/>
        </p:spPr>
        <p:txBody>
          <a:bodyPr wrap="square" rtlCol="0">
            <a:spAutoFit/>
          </a:bodyPr>
          <a:lstStyle/>
          <a:p>
            <a:r>
              <a:rPr lang="en-US" sz="1400" b="1"/>
              <a:t>The Prestige</a:t>
            </a:r>
          </a:p>
        </p:txBody>
      </p:sp>
      <p:sp>
        <p:nvSpPr>
          <p:cNvPr id="5" name="TextBox 4"/>
          <p:cNvSpPr txBox="1"/>
          <p:nvPr/>
        </p:nvSpPr>
        <p:spPr>
          <a:xfrm>
            <a:off x="10672763" y="1682553"/>
            <a:ext cx="1330211" cy="523220"/>
          </a:xfrm>
          <a:prstGeom prst="rect">
            <a:avLst/>
          </a:prstGeom>
          <a:noFill/>
        </p:spPr>
        <p:txBody>
          <a:bodyPr wrap="square" rtlCol="0">
            <a:spAutoFit/>
          </a:bodyPr>
          <a:lstStyle/>
          <a:p>
            <a:r>
              <a:rPr lang="en-US" sz="1400" b="1"/>
              <a:t>To Kill a Mocking Bird</a:t>
            </a:r>
          </a:p>
        </p:txBody>
      </p:sp>
      <p:cxnSp>
        <p:nvCxnSpPr>
          <p:cNvPr id="7" name="Straight Arrow Connector 6"/>
          <p:cNvCxnSpPr/>
          <p:nvPr/>
        </p:nvCxnSpPr>
        <p:spPr>
          <a:xfrm>
            <a:off x="10858500" y="1471613"/>
            <a:ext cx="142875" cy="2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28913" y="3222952"/>
            <a:ext cx="3957637" cy="523220"/>
          </a:xfrm>
          <a:prstGeom prst="rect">
            <a:avLst/>
          </a:prstGeom>
          <a:noFill/>
        </p:spPr>
        <p:txBody>
          <a:bodyPr wrap="square" rtlCol="0">
            <a:spAutoFit/>
          </a:bodyPr>
          <a:lstStyle/>
          <a:p>
            <a:pPr algn="ctr"/>
            <a:r>
              <a:rPr lang="en-US" sz="1400" b="1"/>
              <a:t>Mission Impossible 3, The Longest Yard &amp; The Adventures of Tintin</a:t>
            </a:r>
          </a:p>
        </p:txBody>
      </p:sp>
      <p:cxnSp>
        <p:nvCxnSpPr>
          <p:cNvPr id="13" name="Straight Arrow Connector 12"/>
          <p:cNvCxnSpPr/>
          <p:nvPr/>
        </p:nvCxnSpPr>
        <p:spPr>
          <a:xfrm flipH="1">
            <a:off x="6415089" y="2928938"/>
            <a:ext cx="1085849" cy="41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7554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025570" y="300168"/>
            <a:ext cx="8447168" cy="3146325"/>
          </a:xfrm>
          <a:ln>
            <a:solidFill>
              <a:schemeClr val="tx1"/>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938" y="3542777"/>
            <a:ext cx="5822950" cy="3075428"/>
          </a:xfrm>
          <a:prstGeom prst="rect">
            <a:avLst/>
          </a:prstGeom>
          <a:ln>
            <a:solidFill>
              <a:schemeClr val="tx1"/>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7924" y="3542777"/>
            <a:ext cx="5700714" cy="3075428"/>
          </a:xfrm>
          <a:prstGeom prst="rect">
            <a:avLst/>
          </a:prstGeom>
          <a:ln>
            <a:solidFill>
              <a:schemeClr val="tx1"/>
            </a:solidFill>
          </a:ln>
        </p:spPr>
      </p:pic>
      <p:sp>
        <p:nvSpPr>
          <p:cNvPr id="10" name="TextBox 9"/>
          <p:cNvSpPr txBox="1"/>
          <p:nvPr/>
        </p:nvSpPr>
        <p:spPr>
          <a:xfrm>
            <a:off x="2984006" y="607580"/>
            <a:ext cx="2920800" cy="954107"/>
          </a:xfrm>
          <a:prstGeom prst="rect">
            <a:avLst/>
          </a:prstGeom>
          <a:noFill/>
          <a:ln>
            <a:noFill/>
          </a:ln>
        </p:spPr>
        <p:txBody>
          <a:bodyPr wrap="none" rtlCol="0">
            <a:spAutoFit/>
          </a:bodyPr>
          <a:lstStyle/>
          <a:p>
            <a:r>
              <a:rPr lang="en-US" sz="1400" b="1"/>
              <a:t>Rating</a:t>
            </a:r>
          </a:p>
          <a:p>
            <a:r>
              <a:rPr lang="en-US" sz="1400" b="1"/>
              <a:t>3.2 - Transformers: Age of Extinction </a:t>
            </a:r>
          </a:p>
          <a:p>
            <a:r>
              <a:rPr lang="en-US" sz="1400" b="1"/>
              <a:t>8.8 - Inside Job</a:t>
            </a:r>
          </a:p>
          <a:p>
            <a:r>
              <a:rPr lang="en-US" sz="1400" b="1"/>
              <a:t>8.2 - 127 Hours</a:t>
            </a:r>
          </a:p>
        </p:txBody>
      </p:sp>
      <p:sp>
        <p:nvSpPr>
          <p:cNvPr id="2" name="TextBox 1"/>
          <p:cNvSpPr txBox="1"/>
          <p:nvPr/>
        </p:nvSpPr>
        <p:spPr>
          <a:xfrm>
            <a:off x="4343399" y="3905280"/>
            <a:ext cx="1561407" cy="369332"/>
          </a:xfrm>
          <a:prstGeom prst="rect">
            <a:avLst/>
          </a:prstGeom>
          <a:noFill/>
          <a:ln>
            <a:noFill/>
          </a:ln>
        </p:spPr>
        <p:txBody>
          <a:bodyPr wrap="square" rtlCol="0">
            <a:spAutoFit/>
          </a:bodyPr>
          <a:lstStyle/>
          <a:p>
            <a:r>
              <a:rPr lang="en-US" sz="1400" b="1"/>
              <a:t>Avatar</a:t>
            </a:r>
            <a:r>
              <a:rPr lang="en-US"/>
              <a:t>  </a:t>
            </a:r>
            <a:r>
              <a:rPr lang="en-US" sz="1400" b="1"/>
              <a:t>Titanic</a:t>
            </a:r>
          </a:p>
        </p:txBody>
      </p:sp>
      <p:sp>
        <p:nvSpPr>
          <p:cNvPr id="3" name="TextBox 2"/>
          <p:cNvSpPr txBox="1"/>
          <p:nvPr/>
        </p:nvSpPr>
        <p:spPr>
          <a:xfrm>
            <a:off x="9101138" y="3720614"/>
            <a:ext cx="942975" cy="307777"/>
          </a:xfrm>
          <a:prstGeom prst="rect">
            <a:avLst/>
          </a:prstGeom>
          <a:noFill/>
          <a:ln>
            <a:noFill/>
          </a:ln>
        </p:spPr>
        <p:txBody>
          <a:bodyPr wrap="square" rtlCol="0">
            <a:spAutoFit/>
          </a:bodyPr>
          <a:lstStyle/>
          <a:p>
            <a:r>
              <a:rPr lang="en-US" sz="1400" b="1"/>
              <a:t>Avatar</a:t>
            </a:r>
          </a:p>
        </p:txBody>
      </p:sp>
      <p:sp>
        <p:nvSpPr>
          <p:cNvPr id="4" name="TextBox 3"/>
          <p:cNvSpPr txBox="1"/>
          <p:nvPr/>
        </p:nvSpPr>
        <p:spPr>
          <a:xfrm>
            <a:off x="10044113" y="4460350"/>
            <a:ext cx="2085974" cy="738664"/>
          </a:xfrm>
          <a:prstGeom prst="rect">
            <a:avLst/>
          </a:prstGeom>
          <a:noFill/>
          <a:ln>
            <a:noFill/>
          </a:ln>
        </p:spPr>
        <p:txBody>
          <a:bodyPr wrap="square" rtlCol="0">
            <a:spAutoFit/>
          </a:bodyPr>
          <a:lstStyle/>
          <a:p>
            <a:r>
              <a:rPr lang="en-US" sz="1400" b="1"/>
              <a:t>Pirates of the Caribbean: On Stranger Tides,</a:t>
            </a:r>
          </a:p>
          <a:p>
            <a:r>
              <a:rPr lang="en-US" sz="1400" b="1"/>
              <a:t>Avengers: Age of Ultron</a:t>
            </a:r>
          </a:p>
        </p:txBody>
      </p:sp>
    </p:spTree>
    <p:extLst>
      <p:ext uri="{BB962C8B-B14F-4D97-AF65-F5344CB8AC3E}">
        <p14:creationId xmlns:p14="http://schemas.microsoft.com/office/powerpoint/2010/main" val="22976827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fillRect t="-9000" b="-9000"/>
          </a:stretch>
        </a:blipFill>
        <a:effectLst/>
      </p:bgPr>
    </p:bg>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421966DE-9590-4309-A085-08CBC176FFFB}"/>
              </a:ext>
            </a:extLst>
          </p:cNvPr>
          <p:cNvPicPr>
            <a:picLocks noGrp="1" noChangeAspect="1"/>
          </p:cNvPicPr>
          <p:nvPr>
            <p:ph idx="1"/>
          </p:nvPr>
        </p:nvPicPr>
        <p:blipFill rotWithShape="1">
          <a:blip r:embed="rId5"/>
          <a:srcRect b="7229"/>
          <a:stretch/>
        </p:blipFill>
        <p:spPr>
          <a:xfrm>
            <a:off x="2187575" y="133350"/>
            <a:ext cx="8340725" cy="6516547"/>
          </a:xfrm>
          <a:prstGeom prst="rect">
            <a:avLst/>
          </a:prstGeom>
        </p:spPr>
      </p:pic>
    </p:spTree>
    <p:extLst>
      <p:ext uri="{BB962C8B-B14F-4D97-AF65-F5344CB8AC3E}">
        <p14:creationId xmlns:p14="http://schemas.microsoft.com/office/powerpoint/2010/main" val="72855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8787681"/>
              </p:ext>
            </p:extLst>
          </p:nvPr>
        </p:nvGraphicFramePr>
        <p:xfrm>
          <a:off x="128588" y="285749"/>
          <a:ext cx="10644188" cy="6421800"/>
        </p:xfrm>
        <a:graphic>
          <a:graphicData uri="http://schemas.openxmlformats.org/drawingml/2006/table">
            <a:tbl>
              <a:tblPr>
                <a:tableStyleId>{D7AC3CCA-C797-4891-BE02-D94E43425B78}</a:tableStyleId>
              </a:tblPr>
              <a:tblGrid>
                <a:gridCol w="1211533">
                  <a:extLst>
                    <a:ext uri="{9D8B030D-6E8A-4147-A177-3AD203B41FA5}">
                      <a16:colId xmlns:a16="http://schemas.microsoft.com/office/drawing/2014/main" val="20000"/>
                    </a:ext>
                  </a:extLst>
                </a:gridCol>
                <a:gridCol w="960574">
                  <a:extLst>
                    <a:ext uri="{9D8B030D-6E8A-4147-A177-3AD203B41FA5}">
                      <a16:colId xmlns:a16="http://schemas.microsoft.com/office/drawing/2014/main" val="20001"/>
                    </a:ext>
                  </a:extLst>
                </a:gridCol>
                <a:gridCol w="3141334">
                  <a:extLst>
                    <a:ext uri="{9D8B030D-6E8A-4147-A177-3AD203B41FA5}">
                      <a16:colId xmlns:a16="http://schemas.microsoft.com/office/drawing/2014/main" val="20002"/>
                    </a:ext>
                  </a:extLst>
                </a:gridCol>
                <a:gridCol w="1168264">
                  <a:extLst>
                    <a:ext uri="{9D8B030D-6E8A-4147-A177-3AD203B41FA5}">
                      <a16:colId xmlns:a16="http://schemas.microsoft.com/office/drawing/2014/main" val="20003"/>
                    </a:ext>
                  </a:extLst>
                </a:gridCol>
                <a:gridCol w="1185573">
                  <a:extLst>
                    <a:ext uri="{9D8B030D-6E8A-4147-A177-3AD203B41FA5}">
                      <a16:colId xmlns:a16="http://schemas.microsoft.com/office/drawing/2014/main" val="20004"/>
                    </a:ext>
                  </a:extLst>
                </a:gridCol>
                <a:gridCol w="2976910">
                  <a:extLst>
                    <a:ext uri="{9D8B030D-6E8A-4147-A177-3AD203B41FA5}">
                      <a16:colId xmlns:a16="http://schemas.microsoft.com/office/drawing/2014/main" val="20005"/>
                    </a:ext>
                  </a:extLst>
                </a:gridCol>
              </a:tblGrid>
              <a:tr h="210741">
                <a:tc>
                  <a:txBody>
                    <a:bodyPr/>
                    <a:lstStyle/>
                    <a:p>
                      <a:pPr algn="ctr" fontAlgn="b"/>
                      <a:r>
                        <a:rPr lang="en-US" sz="1200" b="1" u="none" strike="noStrike">
                          <a:effectLst/>
                          <a:latin typeface="+mn-lt"/>
                        </a:rPr>
                        <a:t>DIRECTOR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ACTOR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l" fontAlgn="b"/>
                      <a:r>
                        <a:rPr lang="en-US" sz="1200" b="1" u="none" strike="noStrike">
                          <a:effectLst/>
                          <a:latin typeface="+mn-lt"/>
                        </a:rPr>
                        <a:t>MOVIE</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DIRECTOR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ctr" fontAlgn="b"/>
                      <a:r>
                        <a:rPr lang="en-US" sz="1200" b="1" u="none" strike="noStrike">
                          <a:effectLst/>
                          <a:latin typeface="+mn-lt"/>
                        </a:rPr>
                        <a:t>ACTOR</a:t>
                      </a:r>
                      <a:endParaRPr lang="en-US" sz="1200" b="1" i="0" u="none" strike="noStrike">
                        <a:solidFill>
                          <a:srgbClr val="000000"/>
                        </a:solidFill>
                        <a:effectLst/>
                        <a:latin typeface="+mn-lt"/>
                      </a:endParaRPr>
                    </a:p>
                  </a:txBody>
                  <a:tcPr marL="9378" marR="9378" marT="9378" marB="0" anchor="b">
                    <a:solidFill>
                      <a:schemeClr val="bg1"/>
                    </a:solidFill>
                  </a:tcPr>
                </a:tc>
                <a:tc>
                  <a:txBody>
                    <a:bodyPr/>
                    <a:lstStyle/>
                    <a:p>
                      <a:pPr algn="l" fontAlgn="b"/>
                      <a:r>
                        <a:rPr lang="en-US" sz="1200" b="1" u="none" strike="noStrike">
                          <a:effectLst/>
                          <a:latin typeface="+mn-lt"/>
                        </a:rPr>
                        <a:t>MOVIE</a:t>
                      </a:r>
                      <a:endParaRPr lang="en-US" sz="1200" b="1" i="0" u="none" strike="noStrike">
                        <a:solidFill>
                          <a:srgbClr val="000000"/>
                        </a:solidFill>
                        <a:effectLst/>
                        <a:latin typeface="+mn-lt"/>
                      </a:endParaRPr>
                    </a:p>
                  </a:txBody>
                  <a:tcPr marL="9378" marR="9378" marT="9378" marB="0" anchor="b">
                    <a:solidFill>
                      <a:schemeClr val="bg1"/>
                    </a:solidFill>
                  </a:tcPr>
                </a:tc>
                <a:extLst>
                  <a:ext uri="{0D108BD9-81ED-4DB2-BD59-A6C34878D82A}">
                    <a16:rowId xmlns:a16="http://schemas.microsoft.com/office/drawing/2014/main" val="10000"/>
                  </a:ext>
                </a:extLst>
              </a:tr>
              <a:tr h="210741">
                <a:tc rowSpan="7">
                  <a:txBody>
                    <a:bodyPr/>
                    <a:lstStyle/>
                    <a:p>
                      <a:pPr algn="ctr" fontAlgn="ctr"/>
                      <a:r>
                        <a:rPr lang="en-US" sz="1200" b="1" u="none" strike="noStrike">
                          <a:effectLst/>
                          <a:latin typeface="+mn-lt"/>
                        </a:rPr>
                        <a:t>Dennis Dugan</a:t>
                      </a:r>
                      <a:endParaRPr lang="en-US" sz="1200" b="1" i="0" u="none" strike="noStrike">
                        <a:solidFill>
                          <a:srgbClr val="000000"/>
                        </a:solidFill>
                        <a:effectLst/>
                        <a:latin typeface="+mn-lt"/>
                      </a:endParaRPr>
                    </a:p>
                  </a:txBody>
                  <a:tcPr marL="9378" marR="9378" marT="9378" marB="0" anchor="ctr"/>
                </a:tc>
                <a:tc rowSpan="7">
                  <a:txBody>
                    <a:bodyPr/>
                    <a:lstStyle/>
                    <a:p>
                      <a:pPr algn="ctr" fontAlgn="ctr"/>
                      <a:r>
                        <a:rPr lang="en-US" sz="1200" b="1" u="none" strike="noStrike">
                          <a:effectLst/>
                          <a:latin typeface="+mn-lt"/>
                        </a:rPr>
                        <a:t>Adam Sandler</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Happy Gilmore</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Tim Burton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Johnny Depp</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Charlie and the Chocolate Factory</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1"/>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Just Go with It</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Dark Shadows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2"/>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Big Daddy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Edward Scissorhands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Grown Ups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Corpse Bride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4"/>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Grown Ups 2</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Ron Howard</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Tom Hanks</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Angels &amp; Demons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5"/>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You Don't Mess with the Zohan</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Apollo 13</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6"/>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Jack and Jill</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Da Vinci Code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7"/>
                  </a:ext>
                </a:extLst>
              </a:tr>
              <a:tr h="210741">
                <a:tc rowSpan="5">
                  <a:txBody>
                    <a:bodyPr/>
                    <a:lstStyle/>
                    <a:p>
                      <a:pPr algn="ctr" fontAlgn="ctr"/>
                      <a:r>
                        <a:rPr lang="en-US" sz="1200" b="1" u="none" strike="noStrike">
                          <a:effectLst/>
                          <a:latin typeface="+mn-lt"/>
                        </a:rPr>
                        <a:t>Adam McKay</a:t>
                      </a:r>
                      <a:endParaRPr lang="en-US" sz="1200" b="1" i="0" u="none" strike="noStrike">
                        <a:solidFill>
                          <a:srgbClr val="000000"/>
                        </a:solidFill>
                        <a:effectLst/>
                        <a:latin typeface="+mn-lt"/>
                      </a:endParaRPr>
                    </a:p>
                  </a:txBody>
                  <a:tcPr marL="9378" marR="9378" marT="9378" marB="0" anchor="ctr"/>
                </a:tc>
                <a:tc rowSpan="5">
                  <a:txBody>
                    <a:bodyPr/>
                    <a:lstStyle/>
                    <a:p>
                      <a:pPr algn="ctr" fontAlgn="ctr"/>
                      <a:r>
                        <a:rPr lang="en-US" sz="1200" b="1" u="none" strike="noStrike">
                          <a:effectLst/>
                          <a:latin typeface="+mn-lt"/>
                        </a:rPr>
                        <a:t>Will Ferrell</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Anchorman: The Legend of Ron Burgundy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Splash</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8"/>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Step Brothers</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Tony Scott</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Denzel Washington</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Man on Fire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09"/>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Talladega Nights: The Ballad of Ricky Bobby</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Crimson Tide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0"/>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Other Guys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Unstoppable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1"/>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Anchorman 2: The Legend Continues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Taking of Pelham 1 2 3</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2"/>
                  </a:ext>
                </a:extLst>
              </a:tr>
              <a:tr h="210741">
                <a:tc rowSpan="4">
                  <a:txBody>
                    <a:bodyPr/>
                    <a:lstStyle/>
                    <a:p>
                      <a:pPr algn="ctr" fontAlgn="ctr"/>
                      <a:r>
                        <a:rPr lang="en-US" sz="1200" b="1" u="none" strike="noStrike">
                          <a:effectLst/>
                          <a:latin typeface="+mn-lt"/>
                        </a:rPr>
                        <a:t>Wes Craven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David Arquette</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Scream</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Martin Scorsese</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Robert De Niro</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GoodFellas</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2</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Taxi Driver</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4"/>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3</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Cape Fear</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5"/>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Scream 4</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Casino</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6"/>
                  </a:ext>
                </a:extLst>
              </a:tr>
              <a:tr h="210741">
                <a:tc rowSpan="4">
                  <a:txBody>
                    <a:bodyPr/>
                    <a:lstStyle/>
                    <a:p>
                      <a:pPr algn="ctr" fontAlgn="ctr"/>
                      <a:r>
                        <a:rPr lang="en-US" sz="1200" b="1" u="none" strike="noStrike">
                          <a:effectLst/>
                          <a:latin typeface="+mn-lt"/>
                        </a:rPr>
                        <a:t>Paul W.S. Anderson</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Milla Jovovich</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Resident Evil</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Martin Scorsese</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Leonardo DiCaprio</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The Wolf of Wall Street</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7"/>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Resident Evil: Retribution</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Shutter Island</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8"/>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Resident Evil: Afterlife</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Departed</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19"/>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The Three Musketeers</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Gangs of New York</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0"/>
                  </a:ext>
                </a:extLst>
              </a:tr>
              <a:tr h="210741">
                <a:tc rowSpan="4">
                  <a:txBody>
                    <a:bodyPr/>
                    <a:lstStyle/>
                    <a:p>
                      <a:pPr algn="ctr" fontAlgn="ctr"/>
                      <a:r>
                        <a:rPr lang="en-US" sz="1200" b="1" u="none" strike="noStrike">
                          <a:effectLst/>
                          <a:latin typeface="+mn-lt"/>
                        </a:rPr>
                        <a:t>Gore Verbinski</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Johnny Depp</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Pirates of the Caribbean: Dead Man's Chest</a:t>
                      </a:r>
                      <a:endParaRPr lang="en-US" sz="1200" b="1" i="0" u="none" strike="noStrike">
                        <a:solidFill>
                          <a:srgbClr val="000000"/>
                        </a:solidFill>
                        <a:effectLst/>
                        <a:latin typeface="+mn-lt"/>
                      </a:endParaRPr>
                    </a:p>
                  </a:txBody>
                  <a:tcPr marL="9378" marR="9378" marT="9378" marB="0" anchor="b"/>
                </a:tc>
                <a:tc rowSpan="4">
                  <a:txBody>
                    <a:bodyPr/>
                    <a:lstStyle/>
                    <a:p>
                      <a:pPr algn="ctr" fontAlgn="ctr"/>
                      <a:r>
                        <a:rPr lang="en-US" sz="1200" b="1" u="none" strike="noStrike">
                          <a:effectLst/>
                          <a:latin typeface="+mn-lt"/>
                        </a:rPr>
                        <a:t>Steven Soderbergh</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George Clooney</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Ocean's Eleven</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1"/>
                  </a:ext>
                </a:extLst>
              </a:tr>
              <a:tr h="371645">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Pirates of the Caribbean: The Curse of the Black Pearl</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Ocean's Thirteen</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2"/>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Pirates of the Caribbean: At World's End</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Out of Sight</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3"/>
                  </a:ext>
                </a:extLst>
              </a:tr>
              <a:tr h="210741">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Rango</a:t>
                      </a:r>
                      <a:endParaRPr lang="en-US" sz="1200" b="1" i="0" u="none" strike="noStrike">
                        <a:solidFill>
                          <a:srgbClr val="000000"/>
                        </a:solidFill>
                        <a:effectLst/>
                        <a:latin typeface="+mn-lt"/>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Ocean's Twelve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4"/>
                  </a:ext>
                </a:extLst>
              </a:tr>
              <a:tr h="210741">
                <a:tc rowSpan="4" gridSpan="3">
                  <a:txBody>
                    <a:bodyPr/>
                    <a:lstStyle/>
                    <a:p>
                      <a:pPr algn="l" fontAlgn="b"/>
                      <a:endParaRPr lang="en-US" sz="1200" b="1" i="0" u="none" strike="noStrike">
                        <a:solidFill>
                          <a:srgbClr val="000000"/>
                        </a:solidFill>
                        <a:effectLst/>
                        <a:latin typeface="+mn-lt"/>
                      </a:endParaRPr>
                    </a:p>
                  </a:txBody>
                  <a:tcPr marL="9378" marR="9378" marT="9378" marB="0" anchor="b"/>
                </a:tc>
                <a:tc rowSpan="4" hMerge="1">
                  <a:txBody>
                    <a:bodyPr/>
                    <a:lstStyle/>
                    <a:p>
                      <a:pPr algn="l" fontAlgn="b"/>
                      <a:endParaRPr lang="en-US" sz="900" b="1" i="0" u="none" strike="noStrike">
                        <a:solidFill>
                          <a:srgbClr val="000000"/>
                        </a:solidFill>
                        <a:effectLst/>
                        <a:latin typeface="Calibri" charset="0"/>
                      </a:endParaRPr>
                    </a:p>
                  </a:txBody>
                  <a:tcPr marL="9378" marR="9378" marT="9378" marB="0" anchor="b"/>
                </a:tc>
                <a:tc rowSpan="4" hMerge="1">
                  <a:txBody>
                    <a:bodyPr/>
                    <a:lstStyle/>
                    <a:p>
                      <a:pPr algn="l" fontAlgn="b"/>
                      <a:endParaRPr lang="en-US" sz="900" b="1" i="0" u="none" strike="noStrike">
                        <a:solidFill>
                          <a:srgbClr val="000000"/>
                        </a:solidFill>
                        <a:effectLst/>
                        <a:latin typeface="Calibri" charset="0"/>
                      </a:endParaRPr>
                    </a:p>
                  </a:txBody>
                  <a:tcPr marL="9378" marR="9378" marT="9378" marB="0" anchor="b"/>
                </a:tc>
                <a:tc rowSpan="4">
                  <a:txBody>
                    <a:bodyPr/>
                    <a:lstStyle/>
                    <a:p>
                      <a:pPr algn="ctr" fontAlgn="ctr"/>
                      <a:r>
                        <a:rPr lang="en-US" sz="1200" b="1" u="none" strike="noStrike">
                          <a:effectLst/>
                          <a:latin typeface="+mn-lt"/>
                        </a:rPr>
                        <a:t>Steven Spielberg</a:t>
                      </a:r>
                      <a:endParaRPr lang="en-US" sz="1200" b="1" i="0" u="none" strike="noStrike">
                        <a:solidFill>
                          <a:srgbClr val="000000"/>
                        </a:solidFill>
                        <a:effectLst/>
                        <a:latin typeface="+mn-lt"/>
                      </a:endParaRPr>
                    </a:p>
                  </a:txBody>
                  <a:tcPr marL="9378" marR="9378" marT="9378" marB="0" anchor="ctr"/>
                </a:tc>
                <a:tc rowSpan="4">
                  <a:txBody>
                    <a:bodyPr/>
                    <a:lstStyle/>
                    <a:p>
                      <a:pPr algn="ctr" fontAlgn="ctr"/>
                      <a:r>
                        <a:rPr lang="en-US" sz="1200" b="1" u="none" strike="noStrike">
                          <a:effectLst/>
                          <a:latin typeface="+mn-lt"/>
                        </a:rPr>
                        <a:t>Harrison Ford</a:t>
                      </a:r>
                      <a:endParaRPr lang="en-US" sz="1200" b="1" i="0" u="none" strike="noStrike">
                        <a:solidFill>
                          <a:srgbClr val="000000"/>
                        </a:solidFill>
                        <a:effectLst/>
                        <a:latin typeface="+mn-lt"/>
                      </a:endParaRPr>
                    </a:p>
                  </a:txBody>
                  <a:tcPr marL="9378" marR="9378" marT="9378" marB="0" anchor="ctr"/>
                </a:tc>
                <a:tc>
                  <a:txBody>
                    <a:bodyPr/>
                    <a:lstStyle/>
                    <a:p>
                      <a:pPr algn="l" fontAlgn="b"/>
                      <a:r>
                        <a:rPr lang="en-US" sz="1200" b="1" u="none" strike="noStrike">
                          <a:effectLst/>
                          <a:latin typeface="+mn-lt"/>
                        </a:rPr>
                        <a:t>Raiders of the Lost Ark</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5"/>
                  </a:ext>
                </a:extLst>
              </a:tr>
              <a:tr h="210741">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Last Crusade</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6"/>
                  </a:ext>
                </a:extLst>
              </a:tr>
              <a:tr h="190468">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Temple of Doom</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7"/>
                  </a:ext>
                </a:extLst>
              </a:tr>
              <a:tr h="371645">
                <a:tc gridSpan="3"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hMerge="1" vMerge="1">
                  <a:txBody>
                    <a:bodyPr/>
                    <a:lstStyle/>
                    <a:p>
                      <a:pPr algn="l" fontAlgn="b"/>
                      <a:endParaRPr lang="en-US" sz="900" b="1" i="0" u="none" strike="noStrike">
                        <a:solidFill>
                          <a:srgbClr val="000000"/>
                        </a:solidFill>
                        <a:effectLst/>
                        <a:latin typeface="Calibri" charset="0"/>
                      </a:endParaRPr>
                    </a:p>
                  </a:txBody>
                  <a:tcPr marL="9378" marR="9378" marT="9378" marB="0" anchor="b"/>
                </a:tc>
                <a:tc vMerge="1">
                  <a:txBody>
                    <a:bodyPr/>
                    <a:lstStyle/>
                    <a:p>
                      <a:endParaRPr lang="en-US"/>
                    </a:p>
                  </a:txBody>
                  <a:tcPr/>
                </a:tc>
                <a:tc vMerge="1">
                  <a:txBody>
                    <a:bodyPr/>
                    <a:lstStyle/>
                    <a:p>
                      <a:endParaRPr lang="en-US"/>
                    </a:p>
                  </a:txBody>
                  <a:tcPr/>
                </a:tc>
                <a:tc>
                  <a:txBody>
                    <a:bodyPr/>
                    <a:lstStyle/>
                    <a:p>
                      <a:pPr algn="l" fontAlgn="b"/>
                      <a:r>
                        <a:rPr lang="en-US" sz="1200" b="1" u="none" strike="noStrike">
                          <a:effectLst/>
                          <a:latin typeface="+mn-lt"/>
                        </a:rPr>
                        <a:t>Indiana Jones and the Kingdom of the Crystal Skull</a:t>
                      </a:r>
                      <a:endParaRPr lang="en-US" sz="1200" b="1" i="0" u="none" strike="noStrike">
                        <a:solidFill>
                          <a:srgbClr val="000000"/>
                        </a:solidFill>
                        <a:effectLst/>
                        <a:latin typeface="+mn-lt"/>
                      </a:endParaRPr>
                    </a:p>
                  </a:txBody>
                  <a:tcPr marL="9378" marR="9378" marT="9378" marB="0" anchor="b"/>
                </a:tc>
                <a:extLst>
                  <a:ext uri="{0D108BD9-81ED-4DB2-BD59-A6C34878D82A}">
                    <a16:rowId xmlns:a16="http://schemas.microsoft.com/office/drawing/2014/main" val="10028"/>
                  </a:ext>
                </a:extLst>
              </a:tr>
            </a:tbl>
          </a:graphicData>
        </a:graphic>
      </p:graphicFrame>
      <p:sp>
        <p:nvSpPr>
          <p:cNvPr id="2" name="TextBox 1"/>
          <p:cNvSpPr txBox="1"/>
          <p:nvPr/>
        </p:nvSpPr>
        <p:spPr>
          <a:xfrm>
            <a:off x="10915650" y="285749"/>
            <a:ext cx="1100138" cy="1600438"/>
          </a:xfrm>
          <a:prstGeom prst="rect">
            <a:avLst/>
          </a:prstGeom>
          <a:noFill/>
          <a:ln>
            <a:solidFill>
              <a:schemeClr val="tx1"/>
            </a:solidFill>
          </a:ln>
        </p:spPr>
        <p:txBody>
          <a:bodyPr wrap="square" rtlCol="0">
            <a:spAutoFit/>
          </a:bodyPr>
          <a:lstStyle/>
          <a:p>
            <a:r>
              <a:rPr lang="en-US" sz="1400">
                <a:solidFill>
                  <a:srgbClr val="FF0000"/>
                </a:solidFill>
              </a:rPr>
              <a:t>Minimum Support: </a:t>
            </a:r>
            <a:r>
              <a:rPr lang="en-US" sz="1400"/>
              <a:t>0.005</a:t>
            </a:r>
          </a:p>
          <a:p>
            <a:endParaRPr lang="en-US" sz="1400">
              <a:solidFill>
                <a:srgbClr val="FF0000"/>
              </a:solidFill>
            </a:endParaRPr>
          </a:p>
          <a:p>
            <a:r>
              <a:rPr lang="en-US" sz="1400">
                <a:solidFill>
                  <a:srgbClr val="FF0000"/>
                </a:solidFill>
              </a:rPr>
              <a:t>Minimum</a:t>
            </a:r>
          </a:p>
          <a:p>
            <a:r>
              <a:rPr lang="en-US" sz="1400">
                <a:solidFill>
                  <a:srgbClr val="FF0000"/>
                </a:solidFill>
              </a:rPr>
              <a:t>Confidence: </a:t>
            </a:r>
            <a:r>
              <a:rPr lang="en-US" sz="1400"/>
              <a:t>0.2</a:t>
            </a:r>
          </a:p>
        </p:txBody>
      </p:sp>
    </p:spTree>
    <p:extLst>
      <p:ext uri="{BB962C8B-B14F-4D97-AF65-F5344CB8AC3E}">
        <p14:creationId xmlns:p14="http://schemas.microsoft.com/office/powerpoint/2010/main" val="1175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8" name="Content Placeholder 2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39465"/>
            <a:ext cx="11627643" cy="6094674"/>
          </a:xfrm>
        </p:spPr>
      </p:pic>
      <p:sp>
        <p:nvSpPr>
          <p:cNvPr id="6" name="TextBox 5"/>
          <p:cNvSpPr txBox="1"/>
          <p:nvPr/>
        </p:nvSpPr>
        <p:spPr>
          <a:xfrm>
            <a:off x="10720387" y="84435"/>
            <a:ext cx="1471613" cy="923330"/>
          </a:xfrm>
          <a:prstGeom prst="rect">
            <a:avLst/>
          </a:prstGeom>
          <a:noFill/>
        </p:spPr>
        <p:txBody>
          <a:bodyPr wrap="square" rtlCol="0">
            <a:spAutoFit/>
          </a:bodyPr>
          <a:lstStyle/>
          <a:p>
            <a:r>
              <a:rPr lang="en-US"/>
              <a:t>Accuracy:</a:t>
            </a:r>
          </a:p>
          <a:p>
            <a:r>
              <a:rPr lang="en-US"/>
              <a:t>Train </a:t>
            </a:r>
            <a:r>
              <a:rPr lang="mr-IN"/>
              <a:t>–</a:t>
            </a:r>
            <a:r>
              <a:rPr lang="en-US"/>
              <a:t> 80%</a:t>
            </a:r>
          </a:p>
          <a:p>
            <a:r>
              <a:rPr lang="en-US"/>
              <a:t>Test </a:t>
            </a:r>
            <a:r>
              <a:rPr lang="mr-IN"/>
              <a:t>–</a:t>
            </a:r>
            <a:r>
              <a:rPr lang="en-US"/>
              <a:t> 76% </a:t>
            </a:r>
          </a:p>
        </p:txBody>
      </p:sp>
      <p:sp>
        <p:nvSpPr>
          <p:cNvPr id="9" name="TextBox 8"/>
          <p:cNvSpPr txBox="1"/>
          <p:nvPr/>
        </p:nvSpPr>
        <p:spPr>
          <a:xfrm>
            <a:off x="10720387" y="1114425"/>
            <a:ext cx="2433637" cy="2585323"/>
          </a:xfrm>
          <a:prstGeom prst="rect">
            <a:avLst/>
          </a:prstGeom>
          <a:noFill/>
        </p:spPr>
        <p:txBody>
          <a:bodyPr wrap="square" rtlCol="0">
            <a:spAutoFit/>
          </a:bodyPr>
          <a:lstStyle/>
          <a:p>
            <a:r>
              <a:rPr lang="en-US"/>
              <a:t>Sing(2016) </a:t>
            </a:r>
          </a:p>
          <a:p>
            <a:r>
              <a:rPr lang="en-US">
                <a:solidFill>
                  <a:srgbClr val="FF0000"/>
                </a:solidFill>
              </a:rPr>
              <a:t>Genre: </a:t>
            </a:r>
          </a:p>
          <a:p>
            <a:r>
              <a:rPr lang="en-US"/>
              <a:t>Animation </a:t>
            </a:r>
          </a:p>
          <a:p>
            <a:r>
              <a:rPr lang="en-US">
                <a:solidFill>
                  <a:srgbClr val="FF0000"/>
                </a:solidFill>
              </a:rPr>
              <a:t>Vote count: </a:t>
            </a:r>
          </a:p>
          <a:p>
            <a:r>
              <a:rPr lang="en-US"/>
              <a:t>83,126</a:t>
            </a:r>
          </a:p>
          <a:p>
            <a:r>
              <a:rPr lang="en-US">
                <a:solidFill>
                  <a:srgbClr val="FF0000"/>
                </a:solidFill>
              </a:rPr>
              <a:t>Budget: </a:t>
            </a:r>
          </a:p>
          <a:p>
            <a:r>
              <a:rPr lang="en-US"/>
              <a:t>75 million</a:t>
            </a:r>
          </a:p>
          <a:p>
            <a:r>
              <a:rPr lang="en-US">
                <a:solidFill>
                  <a:srgbClr val="FF0000"/>
                </a:solidFill>
              </a:rPr>
              <a:t>Box Office:</a:t>
            </a:r>
          </a:p>
          <a:p>
            <a:r>
              <a:rPr lang="en-US"/>
              <a:t>634.3 million</a:t>
            </a:r>
          </a:p>
        </p:txBody>
      </p:sp>
      <p:cxnSp>
        <p:nvCxnSpPr>
          <p:cNvPr id="14" name="Straight Arrow Connector 13"/>
          <p:cNvCxnSpPr/>
          <p:nvPr/>
        </p:nvCxnSpPr>
        <p:spPr>
          <a:xfrm>
            <a:off x="6929437" y="1008757"/>
            <a:ext cx="21717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258300" y="1114425"/>
            <a:ext cx="0" cy="26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172450" y="1785938"/>
            <a:ext cx="61436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58162" y="1928813"/>
            <a:ext cx="0" cy="3286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158287" y="2686050"/>
            <a:ext cx="0" cy="3014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134583" y="465744"/>
            <a:ext cx="882357" cy="276999"/>
          </a:xfrm>
          <a:prstGeom prst="rect">
            <a:avLst/>
          </a:prstGeom>
          <a:noFill/>
        </p:spPr>
        <p:txBody>
          <a:bodyPr wrap="none" rtlCol="0">
            <a:spAutoFit/>
          </a:bodyPr>
          <a:lstStyle/>
          <a:p>
            <a:r>
              <a:rPr lang="en-US" sz="1200"/>
              <a:t>Vote Count</a:t>
            </a:r>
          </a:p>
        </p:txBody>
      </p:sp>
      <p:sp>
        <p:nvSpPr>
          <p:cNvPr id="11" name="TextBox 10"/>
          <p:cNvSpPr txBox="1"/>
          <p:nvPr/>
        </p:nvSpPr>
        <p:spPr>
          <a:xfrm>
            <a:off x="3219075" y="1377097"/>
            <a:ext cx="452688" cy="276999"/>
          </a:xfrm>
          <a:prstGeom prst="rect">
            <a:avLst/>
          </a:prstGeom>
          <a:noFill/>
        </p:spPr>
        <p:txBody>
          <a:bodyPr wrap="none" rtlCol="0">
            <a:spAutoFit/>
          </a:bodyPr>
          <a:lstStyle/>
          <a:p>
            <a:r>
              <a:rPr lang="en-US" sz="1200"/>
              <a:t>Year</a:t>
            </a:r>
          </a:p>
        </p:txBody>
      </p:sp>
      <p:sp>
        <p:nvSpPr>
          <p:cNvPr id="12" name="TextBox 11"/>
          <p:cNvSpPr txBox="1"/>
          <p:nvPr/>
        </p:nvSpPr>
        <p:spPr>
          <a:xfrm>
            <a:off x="767171" y="2130087"/>
            <a:ext cx="882357" cy="276999"/>
          </a:xfrm>
          <a:prstGeom prst="rect">
            <a:avLst/>
          </a:prstGeom>
          <a:noFill/>
        </p:spPr>
        <p:txBody>
          <a:bodyPr wrap="none" rtlCol="0">
            <a:spAutoFit/>
          </a:bodyPr>
          <a:lstStyle/>
          <a:p>
            <a:r>
              <a:rPr lang="en-US" sz="1200"/>
              <a:t>Vote Count</a:t>
            </a:r>
          </a:p>
        </p:txBody>
      </p:sp>
      <p:sp>
        <p:nvSpPr>
          <p:cNvPr id="13" name="TextBox 12"/>
          <p:cNvSpPr txBox="1"/>
          <p:nvPr/>
        </p:nvSpPr>
        <p:spPr>
          <a:xfrm>
            <a:off x="3023600" y="2767988"/>
            <a:ext cx="626710" cy="276999"/>
          </a:xfrm>
          <a:prstGeom prst="rect">
            <a:avLst/>
          </a:prstGeom>
          <a:noFill/>
        </p:spPr>
        <p:txBody>
          <a:bodyPr wrap="none" rtlCol="0">
            <a:spAutoFit/>
          </a:bodyPr>
          <a:lstStyle/>
          <a:p>
            <a:r>
              <a:rPr lang="en-US" sz="1200"/>
              <a:t>Budget</a:t>
            </a:r>
          </a:p>
        </p:txBody>
      </p:sp>
      <p:sp>
        <p:nvSpPr>
          <p:cNvPr id="15" name="TextBox 14"/>
          <p:cNvSpPr txBox="1"/>
          <p:nvPr/>
        </p:nvSpPr>
        <p:spPr>
          <a:xfrm>
            <a:off x="4170170" y="3561248"/>
            <a:ext cx="567399" cy="276999"/>
          </a:xfrm>
          <a:prstGeom prst="rect">
            <a:avLst/>
          </a:prstGeom>
          <a:noFill/>
        </p:spPr>
        <p:txBody>
          <a:bodyPr wrap="none" rtlCol="0">
            <a:spAutoFit/>
          </a:bodyPr>
          <a:lstStyle/>
          <a:p>
            <a:r>
              <a:rPr lang="en-US" sz="1200"/>
              <a:t>Genre</a:t>
            </a:r>
          </a:p>
        </p:txBody>
      </p:sp>
      <p:sp>
        <p:nvSpPr>
          <p:cNvPr id="17" name="TextBox 16"/>
          <p:cNvSpPr txBox="1"/>
          <p:nvPr/>
        </p:nvSpPr>
        <p:spPr>
          <a:xfrm>
            <a:off x="2516515" y="4324064"/>
            <a:ext cx="850489" cy="276999"/>
          </a:xfrm>
          <a:prstGeom prst="rect">
            <a:avLst/>
          </a:prstGeom>
          <a:noFill/>
        </p:spPr>
        <p:txBody>
          <a:bodyPr wrap="none" rtlCol="0">
            <a:spAutoFit/>
          </a:bodyPr>
          <a:lstStyle/>
          <a:p>
            <a:r>
              <a:rPr lang="en-US" sz="1200"/>
              <a:t>Metascore</a:t>
            </a:r>
          </a:p>
        </p:txBody>
      </p:sp>
      <p:sp>
        <p:nvSpPr>
          <p:cNvPr id="18" name="TextBox 17"/>
          <p:cNvSpPr txBox="1"/>
          <p:nvPr/>
        </p:nvSpPr>
        <p:spPr>
          <a:xfrm>
            <a:off x="9285134" y="1238597"/>
            <a:ext cx="882357" cy="276999"/>
          </a:xfrm>
          <a:prstGeom prst="rect">
            <a:avLst/>
          </a:prstGeom>
          <a:noFill/>
        </p:spPr>
        <p:txBody>
          <a:bodyPr wrap="none" rtlCol="0">
            <a:spAutoFit/>
          </a:bodyPr>
          <a:lstStyle/>
          <a:p>
            <a:r>
              <a:rPr lang="en-US" sz="1200"/>
              <a:t>Vote Count</a:t>
            </a:r>
          </a:p>
        </p:txBody>
      </p:sp>
      <p:sp>
        <p:nvSpPr>
          <p:cNvPr id="19" name="TextBox 18"/>
          <p:cNvSpPr txBox="1"/>
          <p:nvPr/>
        </p:nvSpPr>
        <p:spPr>
          <a:xfrm>
            <a:off x="7516849" y="1991587"/>
            <a:ext cx="567399" cy="276999"/>
          </a:xfrm>
          <a:prstGeom prst="rect">
            <a:avLst/>
          </a:prstGeom>
          <a:noFill/>
        </p:spPr>
        <p:txBody>
          <a:bodyPr wrap="none" rtlCol="0">
            <a:spAutoFit/>
          </a:bodyPr>
          <a:lstStyle/>
          <a:p>
            <a:r>
              <a:rPr lang="en-US" sz="1200"/>
              <a:t>Genre</a:t>
            </a:r>
          </a:p>
        </p:txBody>
      </p:sp>
      <p:sp>
        <p:nvSpPr>
          <p:cNvPr id="21" name="TextBox 20"/>
          <p:cNvSpPr txBox="1"/>
          <p:nvPr/>
        </p:nvSpPr>
        <p:spPr>
          <a:xfrm>
            <a:off x="6929437" y="2801628"/>
            <a:ext cx="452688" cy="276999"/>
          </a:xfrm>
          <a:prstGeom prst="rect">
            <a:avLst/>
          </a:prstGeom>
          <a:noFill/>
        </p:spPr>
        <p:txBody>
          <a:bodyPr wrap="none" rtlCol="0">
            <a:spAutoFit/>
          </a:bodyPr>
          <a:lstStyle/>
          <a:p>
            <a:r>
              <a:rPr lang="en-US" sz="1200"/>
              <a:t>Year</a:t>
            </a:r>
          </a:p>
        </p:txBody>
      </p:sp>
    </p:spTree>
    <p:extLst>
      <p:ext uri="{BB962C8B-B14F-4D97-AF65-F5344CB8AC3E}">
        <p14:creationId xmlns:p14="http://schemas.microsoft.com/office/powerpoint/2010/main" val="30541503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109</TotalTime>
  <Words>1656</Words>
  <Application>Microsoft Office PowerPoint</Application>
  <PresentationFormat>Widescreen</PresentationFormat>
  <Paragraphs>329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MS Mincho</vt:lpstr>
      <vt:lpstr>Arial</vt:lpstr>
      <vt:lpstr>Calibri</vt:lpstr>
      <vt:lpstr>Calibri Light</vt:lpstr>
      <vt:lpstr>Mangal</vt:lpstr>
      <vt:lpstr>Times New Roman</vt:lpstr>
      <vt:lpstr>Office Theme</vt:lpstr>
      <vt:lpstr>BUAN 6356   Movie Analytics using 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 Actor/Director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Rule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6356   Movie Analytics using R </dc:title>
  <cp:lastModifiedBy>Bandivdekar, Aishvarya</cp:lastModifiedBy>
  <cp:revision>16</cp:revision>
  <dcterms:modified xsi:type="dcterms:W3CDTF">2017-11-30T00:21:30Z</dcterms:modified>
</cp:coreProperties>
</file>